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</p:sldMasterIdLst>
  <p:notesMasterIdLst>
    <p:notesMasterId r:id="rId34"/>
  </p:notesMasterIdLst>
  <p:handoutMasterIdLst>
    <p:handoutMasterId r:id="rId35"/>
  </p:handoutMasterIdLst>
  <p:sldIdLst>
    <p:sldId id="256" r:id="rId5"/>
    <p:sldId id="279" r:id="rId6"/>
    <p:sldId id="366" r:id="rId7"/>
    <p:sldId id="257" r:id="rId8"/>
    <p:sldId id="258" r:id="rId9"/>
    <p:sldId id="262" r:id="rId10"/>
    <p:sldId id="263" r:id="rId11"/>
    <p:sldId id="259" r:id="rId12"/>
    <p:sldId id="368" r:id="rId13"/>
    <p:sldId id="369" r:id="rId14"/>
    <p:sldId id="277" r:id="rId15"/>
    <p:sldId id="556" r:id="rId16"/>
    <p:sldId id="275" r:id="rId17"/>
    <p:sldId id="276" r:id="rId18"/>
    <p:sldId id="557" r:id="rId19"/>
    <p:sldId id="558" r:id="rId20"/>
    <p:sldId id="555" r:id="rId21"/>
    <p:sldId id="367" r:id="rId22"/>
    <p:sldId id="269" r:id="rId23"/>
    <p:sldId id="273" r:id="rId24"/>
    <p:sldId id="270" r:id="rId25"/>
    <p:sldId id="559" r:id="rId26"/>
    <p:sldId id="553" r:id="rId27"/>
    <p:sldId id="562" r:id="rId28"/>
    <p:sldId id="554" r:id="rId29"/>
    <p:sldId id="560" r:id="rId30"/>
    <p:sldId id="561" r:id="rId31"/>
    <p:sldId id="563" r:id="rId32"/>
    <p:sldId id="372" r:id="rId33"/>
  </p:sldIdLst>
  <p:sldSz cx="12192000" cy="6858000"/>
  <p:notesSz cx="6858000" cy="9144000"/>
  <p:defaultTextStyle>
    <a:defPPr>
      <a:defRPr lang="da-DK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A6A6A6"/>
    <a:srgbClr val="143652"/>
    <a:srgbClr val="D1CC00"/>
    <a:srgbClr val="0E263A"/>
    <a:srgbClr val="BB2C28"/>
    <a:srgbClr val="7C7C7C"/>
    <a:srgbClr val="565656"/>
    <a:srgbClr val="4E5D6A"/>
    <a:srgbClr val="768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B9262-C78B-11E9-8BCD-0B8D0989CFD8}" v="3" dt="2026-02-09T12:59:41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9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858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55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grundfos-my.sharepoint.com/personal/72936_grundfos_com/Documents/Documents/Projects/HunT2/Errorbandedpl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\\dkeulerl03\35474\Projects\HUNT\HunT20_ImpAndGV_opti\FullCurves\FullCurves.xlsx" TargetMode="External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dkeulerl03\35474\Projects\HUNT\HunT20_ImpAndGV_opti\FullCurves\FullCurve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v>Upper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Sheet1!$A$13:$A$20</c:f>
              <c:numCache>
                <c:formatCode>General</c:formatCode>
                <c:ptCount val="8"/>
                <c:pt idx="0">
                  <c:v>0.8</c:v>
                </c:pt>
                <c:pt idx="1">
                  <c:v>0.9</c:v>
                </c:pt>
                <c:pt idx="2">
                  <c:v>0.95</c:v>
                </c:pt>
                <c:pt idx="3">
                  <c:v>1</c:v>
                </c:pt>
                <c:pt idx="4">
                  <c:v>1.05</c:v>
                </c:pt>
                <c:pt idx="5">
                  <c:v>1.1000000000000001</c:v>
                </c:pt>
                <c:pt idx="6">
                  <c:v>1.2</c:v>
                </c:pt>
                <c:pt idx="7">
                  <c:v>1.3</c:v>
                </c:pt>
              </c:numCache>
            </c:numRef>
          </c:cat>
          <c:val>
            <c:numRef>
              <c:f>Sheet1!$C$13:$C$20</c:f>
              <c:numCache>
                <c:formatCode>General</c:formatCode>
                <c:ptCount val="8"/>
                <c:pt idx="0">
                  <c:v>0.96757386322254857</c:v>
                </c:pt>
                <c:pt idx="1">
                  <c:v>0.99973713918088891</c:v>
                </c:pt>
                <c:pt idx="2">
                  <c:v>1.0150529848753369</c:v>
                </c:pt>
                <c:pt idx="3">
                  <c:v>1.03</c:v>
                </c:pt>
                <c:pt idx="4">
                  <c:v>1.0430778568133816</c:v>
                </c:pt>
                <c:pt idx="5">
                  <c:v>1.0537801947027263</c:v>
                </c:pt>
                <c:pt idx="6">
                  <c:v>1.0673144012041464</c:v>
                </c:pt>
                <c:pt idx="7">
                  <c:v>1.0717278653103832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BC-48C7-97D6-D8E8FA0EB2EA}"/>
            </c:ext>
          </c:extLst>
        </c:ser>
        <c:ser>
          <c:idx val="2"/>
          <c:order val="2"/>
          <c:tx>
            <c:v>Lower</c:v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Sheet1!$A$13:$A$20</c:f>
              <c:numCache>
                <c:formatCode>General</c:formatCode>
                <c:ptCount val="8"/>
                <c:pt idx="0">
                  <c:v>0.8</c:v>
                </c:pt>
                <c:pt idx="1">
                  <c:v>0.9</c:v>
                </c:pt>
                <c:pt idx="2">
                  <c:v>0.95</c:v>
                </c:pt>
                <c:pt idx="3">
                  <c:v>1</c:v>
                </c:pt>
                <c:pt idx="4">
                  <c:v>1.05</c:v>
                </c:pt>
                <c:pt idx="5">
                  <c:v>1.1000000000000001</c:v>
                </c:pt>
                <c:pt idx="6">
                  <c:v>1.2</c:v>
                </c:pt>
                <c:pt idx="7">
                  <c:v>1.3</c:v>
                </c:pt>
              </c:numCache>
            </c:numRef>
          </c:cat>
          <c:val>
            <c:numRef>
              <c:f>Sheet1!$D$13:$D$20</c:f>
              <c:numCache>
                <c:formatCode>General</c:formatCode>
                <c:ptCount val="8"/>
                <c:pt idx="0">
                  <c:v>0.91121033720958455</c:v>
                </c:pt>
                <c:pt idx="1">
                  <c:v>0.94150002427714785</c:v>
                </c:pt>
                <c:pt idx="2">
                  <c:v>0.95592368478551137</c:v>
                </c:pt>
                <c:pt idx="3">
                  <c:v>0.97</c:v>
                </c:pt>
                <c:pt idx="4">
                  <c:v>0.98231603991163108</c:v>
                </c:pt>
                <c:pt idx="5">
                  <c:v>0.99239494064237321</c:v>
                </c:pt>
                <c:pt idx="6">
                  <c:v>1.0051407467650697</c:v>
                </c:pt>
                <c:pt idx="7">
                  <c:v>1.009297115874827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BC-48C7-97D6-D8E8FA0EB2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1146520"/>
        <c:axId val="821152752"/>
      </c:areaChart>
      <c:lineChart>
        <c:grouping val="standard"/>
        <c:varyColors val="0"/>
        <c:ser>
          <c:idx val="0"/>
          <c:order val="0"/>
          <c:tx>
            <c:v>Nominal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Sheet1!$A$13:$A$20</c:f>
              <c:numCache>
                <c:formatCode>General</c:formatCode>
                <c:ptCount val="8"/>
                <c:pt idx="0">
                  <c:v>0.8</c:v>
                </c:pt>
                <c:pt idx="1">
                  <c:v>0.9</c:v>
                </c:pt>
                <c:pt idx="2">
                  <c:v>0.95</c:v>
                </c:pt>
                <c:pt idx="3">
                  <c:v>1</c:v>
                </c:pt>
                <c:pt idx="4">
                  <c:v>1.05</c:v>
                </c:pt>
                <c:pt idx="5">
                  <c:v>1.1000000000000001</c:v>
                </c:pt>
                <c:pt idx="6">
                  <c:v>1.2</c:v>
                </c:pt>
                <c:pt idx="7">
                  <c:v>1.3</c:v>
                </c:pt>
              </c:numCache>
            </c:numRef>
          </c:cat>
          <c:val>
            <c:numRef>
              <c:f>Sheet1!$B$13:$B$20</c:f>
              <c:numCache>
                <c:formatCode>General</c:formatCode>
                <c:ptCount val="8"/>
                <c:pt idx="0">
                  <c:v>0.93939210021606656</c:v>
                </c:pt>
                <c:pt idx="1">
                  <c:v>0.97061858172901838</c:v>
                </c:pt>
                <c:pt idx="2">
                  <c:v>0.98548833483042408</c:v>
                </c:pt>
                <c:pt idx="3">
                  <c:v>1</c:v>
                </c:pt>
                <c:pt idx="4">
                  <c:v>1.0126969483625063</c:v>
                </c:pt>
                <c:pt idx="5">
                  <c:v>1.0230875676725497</c:v>
                </c:pt>
                <c:pt idx="6">
                  <c:v>1.0362275739846081</c:v>
                </c:pt>
                <c:pt idx="7">
                  <c:v>1.0405124905926051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BC-48C7-97D6-D8E8FA0EB2EA}"/>
            </c:ext>
          </c:extLst>
        </c:ser>
        <c:ser>
          <c:idx val="3"/>
          <c:order val="3"/>
          <c:tx>
            <c:v>Motor limit</c:v>
          </c:tx>
          <c:spPr>
            <a:ln w="19050" cap="rnd">
              <a:solidFill>
                <a:srgbClr val="C00000"/>
              </a:solidFill>
              <a:round/>
            </a:ln>
            <a:effectLst>
              <a:softEdge rad="0"/>
            </a:effectLst>
          </c:spPr>
          <c:marker>
            <c:symbol val="none"/>
          </c:marker>
          <c:val>
            <c:numRef>
              <c:f>Sheet1!$E$13:$E$20</c:f>
              <c:numCache>
                <c:formatCode>General</c:formatCode>
                <c:ptCount val="8"/>
                <c:pt idx="0">
                  <c:v>1.06</c:v>
                </c:pt>
                <c:pt idx="1">
                  <c:v>1.06</c:v>
                </c:pt>
                <c:pt idx="2">
                  <c:v>1.06</c:v>
                </c:pt>
                <c:pt idx="3">
                  <c:v>1.06</c:v>
                </c:pt>
                <c:pt idx="4">
                  <c:v>1.06</c:v>
                </c:pt>
                <c:pt idx="5">
                  <c:v>1.06</c:v>
                </c:pt>
                <c:pt idx="6">
                  <c:v>1.06</c:v>
                </c:pt>
                <c:pt idx="7">
                  <c:v>1.06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6BC-48C7-97D6-D8E8FA0EB2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1146520"/>
        <c:axId val="821152752"/>
      </c:lineChart>
      <c:catAx>
        <c:axId val="82114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Flow rate [Q/QBEP]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1152752"/>
        <c:crossesAt val="0"/>
        <c:auto val="1"/>
        <c:lblAlgn val="ctr"/>
        <c:lblOffset val="100"/>
        <c:tickMarkSkip val="1"/>
        <c:noMultiLvlLbl val="0"/>
      </c:catAx>
      <c:valAx>
        <c:axId val="821152752"/>
        <c:scaling>
          <c:orientation val="minMax"/>
          <c:max val="1.1000000000000001"/>
          <c:min val="0.9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Power consumption [P/PBEP]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1146520"/>
        <c:crosses val="autoZero"/>
        <c:crossBetween val="midCat"/>
        <c:maj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Results!$P$1</c:f>
              <c:strCache>
                <c:ptCount val="1"/>
                <c:pt idx="0">
                  <c:v>Nominel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Results!$A$1:$A$8</c:f>
              <c:numCache>
                <c:formatCode>General</c:formatCode>
                <c:ptCount val="8"/>
                <c:pt idx="0">
                  <c:v>76</c:v>
                </c:pt>
                <c:pt idx="1">
                  <c:v>85.5</c:v>
                </c:pt>
                <c:pt idx="2">
                  <c:v>90.25</c:v>
                </c:pt>
                <c:pt idx="3">
                  <c:v>95</c:v>
                </c:pt>
                <c:pt idx="4">
                  <c:v>99.75</c:v>
                </c:pt>
                <c:pt idx="5">
                  <c:v>104.50000000000001</c:v>
                </c:pt>
                <c:pt idx="6">
                  <c:v>114</c:v>
                </c:pt>
                <c:pt idx="7">
                  <c:v>123.5</c:v>
                </c:pt>
              </c:numCache>
            </c:numRef>
          </c:xVal>
          <c:yVal>
            <c:numRef>
              <c:f>Results!$T$1:$T$8</c:f>
              <c:numCache>
                <c:formatCode>General</c:formatCode>
                <c:ptCount val="8"/>
                <c:pt idx="0">
                  <c:v>26.121881500000001</c:v>
                </c:pt>
                <c:pt idx="1">
                  <c:v>24.928888300000001</c:v>
                </c:pt>
                <c:pt idx="2">
                  <c:v>24.461143499999999</c:v>
                </c:pt>
                <c:pt idx="3">
                  <c:v>23.654491400000001</c:v>
                </c:pt>
                <c:pt idx="4">
                  <c:v>22.748876599999999</c:v>
                </c:pt>
                <c:pt idx="5">
                  <c:v>21.7758121</c:v>
                </c:pt>
                <c:pt idx="6">
                  <c:v>19.6157398</c:v>
                </c:pt>
                <c:pt idx="7">
                  <c:v>17.201719300000001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999-4DF1-8293-63B818404724}"/>
            </c:ext>
          </c:extLst>
        </c:ser>
        <c:ser>
          <c:idx val="2"/>
          <c:order val="1"/>
          <c:tx>
            <c:strRef>
              <c:f>Results!$I$1</c:f>
              <c:strCache>
                <c:ptCount val="1"/>
                <c:pt idx="0">
                  <c:v>EvenTol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Results!$A$1:$A$8</c:f>
              <c:numCache>
                <c:formatCode>General</c:formatCode>
                <c:ptCount val="8"/>
                <c:pt idx="0">
                  <c:v>76</c:v>
                </c:pt>
                <c:pt idx="1">
                  <c:v>85.5</c:v>
                </c:pt>
                <c:pt idx="2">
                  <c:v>90.25</c:v>
                </c:pt>
                <c:pt idx="3">
                  <c:v>95</c:v>
                </c:pt>
                <c:pt idx="4">
                  <c:v>99.75</c:v>
                </c:pt>
                <c:pt idx="5">
                  <c:v>104.50000000000001</c:v>
                </c:pt>
                <c:pt idx="6">
                  <c:v>114</c:v>
                </c:pt>
                <c:pt idx="7">
                  <c:v>123.5</c:v>
                </c:pt>
              </c:numCache>
            </c:numRef>
          </c:xVal>
          <c:yVal>
            <c:numRef>
              <c:f>Results!$M$1:$M$8</c:f>
              <c:numCache>
                <c:formatCode>General</c:formatCode>
                <c:ptCount val="8"/>
                <c:pt idx="0">
                  <c:v>26.481771500000001</c:v>
                </c:pt>
                <c:pt idx="1">
                  <c:v>25.332386</c:v>
                </c:pt>
                <c:pt idx="2">
                  <c:v>24.896465299999999</c:v>
                </c:pt>
                <c:pt idx="3">
                  <c:v>24.132722900000001</c:v>
                </c:pt>
                <c:pt idx="4">
                  <c:v>23.2469006</c:v>
                </c:pt>
                <c:pt idx="5">
                  <c:v>22.299390800000001</c:v>
                </c:pt>
                <c:pt idx="6">
                  <c:v>20.191616100000001</c:v>
                </c:pt>
                <c:pt idx="7">
                  <c:v>17.771034199999999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999-4DF1-8293-63B818404724}"/>
            </c:ext>
          </c:extLst>
        </c:ser>
        <c:ser>
          <c:idx val="3"/>
          <c:order val="2"/>
          <c:tx>
            <c:strRef>
              <c:f>Results!$B$1</c:f>
              <c:strCache>
                <c:ptCount val="1"/>
                <c:pt idx="0">
                  <c:v>EvenTol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Results!$A$1:$A$8</c:f>
              <c:numCache>
                <c:formatCode>General</c:formatCode>
                <c:ptCount val="8"/>
                <c:pt idx="0">
                  <c:v>76</c:v>
                </c:pt>
                <c:pt idx="1">
                  <c:v>85.5</c:v>
                </c:pt>
                <c:pt idx="2">
                  <c:v>90.25</c:v>
                </c:pt>
                <c:pt idx="3">
                  <c:v>95</c:v>
                </c:pt>
                <c:pt idx="4">
                  <c:v>99.75</c:v>
                </c:pt>
                <c:pt idx="5">
                  <c:v>104.50000000000001</c:v>
                </c:pt>
                <c:pt idx="6">
                  <c:v>114</c:v>
                </c:pt>
                <c:pt idx="7">
                  <c:v>123.5</c:v>
                </c:pt>
              </c:numCache>
            </c:numRef>
          </c:xVal>
          <c:yVal>
            <c:numRef>
              <c:f>Results!$F$1:$F$8</c:f>
              <c:numCache>
                <c:formatCode>General</c:formatCode>
                <c:ptCount val="8"/>
                <c:pt idx="0">
                  <c:v>25.7757702</c:v>
                </c:pt>
                <c:pt idx="1">
                  <c:v>24.509530999999999</c:v>
                </c:pt>
                <c:pt idx="2">
                  <c:v>24.005397800000001</c:v>
                </c:pt>
                <c:pt idx="3">
                  <c:v>23.1826878</c:v>
                </c:pt>
                <c:pt idx="4">
                  <c:v>22.252145800000001</c:v>
                </c:pt>
                <c:pt idx="5">
                  <c:v>21.260614400000001</c:v>
                </c:pt>
                <c:pt idx="6">
                  <c:v>19.041339900000001</c:v>
                </c:pt>
                <c:pt idx="7">
                  <c:v>16.6035118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999-4DF1-8293-63B818404724}"/>
            </c:ext>
          </c:extLst>
        </c:ser>
        <c:ser>
          <c:idx val="4"/>
          <c:order val="3"/>
          <c:tx>
            <c:strRef>
              <c:f>Results!$W$1</c:f>
              <c:strCache>
                <c:ptCount val="1"/>
                <c:pt idx="0">
                  <c:v>TolZones</c:v>
                </c:pt>
              </c:strCache>
            </c:strRef>
          </c:tx>
          <c:spPr>
            <a:ln w="19050" cap="rnd">
              <a:solidFill>
                <a:srgbClr val="4472C4"/>
              </a:solidFill>
              <a:round/>
            </a:ln>
            <a:effectLst/>
          </c:spPr>
          <c:marker>
            <c:spPr>
              <a:solidFill>
                <a:srgbClr val="4472C4"/>
              </a:solidFill>
              <a:ln>
                <a:solidFill>
                  <a:srgbClr val="4472C4"/>
                </a:solidFill>
              </a:ln>
            </c:spPr>
          </c:marker>
          <c:xVal>
            <c:numRef>
              <c:f>Results!$A$1:$A$8</c:f>
              <c:numCache>
                <c:formatCode>General</c:formatCode>
                <c:ptCount val="8"/>
                <c:pt idx="0">
                  <c:v>76</c:v>
                </c:pt>
                <c:pt idx="1">
                  <c:v>85.5</c:v>
                </c:pt>
                <c:pt idx="2">
                  <c:v>90.25</c:v>
                </c:pt>
                <c:pt idx="3">
                  <c:v>95</c:v>
                </c:pt>
                <c:pt idx="4">
                  <c:v>99.75</c:v>
                </c:pt>
                <c:pt idx="5">
                  <c:v>104.50000000000001</c:v>
                </c:pt>
                <c:pt idx="6">
                  <c:v>114</c:v>
                </c:pt>
                <c:pt idx="7">
                  <c:v>123.5</c:v>
                </c:pt>
              </c:numCache>
            </c:numRef>
          </c:xVal>
          <c:yVal>
            <c:numRef>
              <c:f>Results!$AA$1:$AA$8</c:f>
              <c:numCache>
                <c:formatCode>General</c:formatCode>
                <c:ptCount val="8"/>
                <c:pt idx="0">
                  <c:v>25.942445800000002</c:v>
                </c:pt>
                <c:pt idx="1">
                  <c:v>24.713016499999998</c:v>
                </c:pt>
                <c:pt idx="2">
                  <c:v>24.2213554</c:v>
                </c:pt>
                <c:pt idx="3">
                  <c:v>23.402828199999998</c:v>
                </c:pt>
                <c:pt idx="4">
                  <c:v>22.475914</c:v>
                </c:pt>
                <c:pt idx="5">
                  <c:v>21.488996499999999</c:v>
                </c:pt>
                <c:pt idx="6">
                  <c:v>19.283973700000001</c:v>
                </c:pt>
                <c:pt idx="7">
                  <c:v>16.8456802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999-4DF1-8293-63B818404724}"/>
            </c:ext>
          </c:extLst>
        </c:ser>
        <c:ser>
          <c:idx val="1"/>
          <c:order val="4"/>
          <c:tx>
            <c:strRef>
              <c:f>Results!$AD$1</c:f>
              <c:strCache>
                <c:ptCount val="1"/>
                <c:pt idx="0">
                  <c:v>TolZones</c:v>
                </c:pt>
              </c:strCache>
            </c:strRef>
          </c:tx>
          <c:spPr>
            <a:ln w="19050" cap="rnd">
              <a:solidFill>
                <a:srgbClr val="4472C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472C4"/>
              </a:solidFill>
              <a:ln w="9525">
                <a:solidFill>
                  <a:srgbClr val="4472C4"/>
                </a:solidFill>
              </a:ln>
              <a:effectLst/>
            </c:spPr>
          </c:marker>
          <c:xVal>
            <c:numRef>
              <c:f>Results!$A$1:$A$8</c:f>
              <c:numCache>
                <c:formatCode>General</c:formatCode>
                <c:ptCount val="8"/>
                <c:pt idx="0">
                  <c:v>76</c:v>
                </c:pt>
                <c:pt idx="1">
                  <c:v>85.5</c:v>
                </c:pt>
                <c:pt idx="2">
                  <c:v>90.25</c:v>
                </c:pt>
                <c:pt idx="3">
                  <c:v>95</c:v>
                </c:pt>
                <c:pt idx="4">
                  <c:v>99.75</c:v>
                </c:pt>
                <c:pt idx="5">
                  <c:v>104.50000000000001</c:v>
                </c:pt>
                <c:pt idx="6">
                  <c:v>114</c:v>
                </c:pt>
                <c:pt idx="7">
                  <c:v>123.5</c:v>
                </c:pt>
              </c:numCache>
            </c:numRef>
          </c:xVal>
          <c:yVal>
            <c:numRef>
              <c:f>Results!$AH$1:$AH$8</c:f>
              <c:numCache>
                <c:formatCode>General</c:formatCode>
                <c:ptCount val="8"/>
                <c:pt idx="0">
                  <c:v>26.313652000000001</c:v>
                </c:pt>
                <c:pt idx="1">
                  <c:v>25.1405964</c:v>
                </c:pt>
                <c:pt idx="2">
                  <c:v>24.693033199999999</c:v>
                </c:pt>
                <c:pt idx="3">
                  <c:v>23.914665200000002</c:v>
                </c:pt>
                <c:pt idx="4">
                  <c:v>23.0223522</c:v>
                </c:pt>
                <c:pt idx="5">
                  <c:v>22.070209500000001</c:v>
                </c:pt>
                <c:pt idx="6">
                  <c:v>19.9500122</c:v>
                </c:pt>
                <c:pt idx="7">
                  <c:v>17.527311300000001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999-4DF1-8293-63B818404724}"/>
            </c:ext>
          </c:extLst>
        </c:ser>
        <c:ser>
          <c:idx val="6"/>
          <c:order val="6"/>
          <c:tx>
            <c:strRef>
              <c:f>Results!$AD$11</c:f>
              <c:strCache>
                <c:ptCount val="1"/>
                <c:pt idx="0">
                  <c:v>Grade1</c:v>
                </c:pt>
              </c:strCache>
            </c:strRef>
          </c:tx>
          <c:spPr>
            <a:ln>
              <a:solidFill>
                <a:srgbClr val="70AD47">
                  <a:lumMod val="60000"/>
                  <a:lumOff val="40000"/>
                </a:srgbClr>
              </a:solidFill>
              <a:prstDash val="sysDot"/>
            </a:ln>
          </c:spPr>
          <c:marker>
            <c:symbol val="none"/>
          </c:marker>
          <c:xVal>
            <c:numRef>
              <c:f>Results!$AC$12:$AC$17</c:f>
              <c:numCache>
                <c:formatCode>General</c:formatCode>
                <c:ptCount val="6"/>
                <c:pt idx="0">
                  <c:v>76</c:v>
                </c:pt>
                <c:pt idx="1">
                  <c:v>85.5</c:v>
                </c:pt>
                <c:pt idx="2">
                  <c:v>95</c:v>
                </c:pt>
                <c:pt idx="3">
                  <c:v>104.50000000000001</c:v>
                </c:pt>
                <c:pt idx="4">
                  <c:v>114</c:v>
                </c:pt>
                <c:pt idx="5">
                  <c:v>123.5</c:v>
                </c:pt>
              </c:numCache>
            </c:numRef>
          </c:xVal>
          <c:yVal>
            <c:numRef>
              <c:f>Results!$AD$12:$AD$17</c:f>
              <c:numCache>
                <c:formatCode>General</c:formatCode>
                <c:ptCount val="6"/>
                <c:pt idx="0">
                  <c:v>25.336562906605934</c:v>
                </c:pt>
                <c:pt idx="1">
                  <c:v>24.204077819193849</c:v>
                </c:pt>
                <c:pt idx="2">
                  <c:v>22.721810227737024</c:v>
                </c:pt>
                <c:pt idx="3">
                  <c:v>20.514562115348326</c:v>
                </c:pt>
                <c:pt idx="4">
                  <c:v>18.207817139155395</c:v>
                </c:pt>
                <c:pt idx="5">
                  <c:v>14.317034094822247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999-4DF1-8293-63B818404724}"/>
            </c:ext>
          </c:extLst>
        </c:ser>
        <c:ser>
          <c:idx val="7"/>
          <c:order val="7"/>
          <c:tx>
            <c:strRef>
              <c:f>Results!$AD$11</c:f>
              <c:strCache>
                <c:ptCount val="1"/>
                <c:pt idx="0">
                  <c:v>Grade1</c:v>
                </c:pt>
              </c:strCache>
            </c:strRef>
          </c:tx>
          <c:spPr>
            <a:ln>
              <a:solidFill>
                <a:srgbClr val="70AD47">
                  <a:lumMod val="60000"/>
                  <a:lumOff val="40000"/>
                </a:srgbClr>
              </a:solidFill>
              <a:prstDash val="sysDot"/>
            </a:ln>
          </c:spPr>
          <c:marker>
            <c:symbol val="none"/>
          </c:marker>
          <c:xVal>
            <c:numRef>
              <c:f>Results!$AC$12:$AC$17</c:f>
              <c:numCache>
                <c:formatCode>General</c:formatCode>
                <c:ptCount val="6"/>
                <c:pt idx="0">
                  <c:v>76</c:v>
                </c:pt>
                <c:pt idx="1">
                  <c:v>85.5</c:v>
                </c:pt>
                <c:pt idx="2">
                  <c:v>95</c:v>
                </c:pt>
                <c:pt idx="3">
                  <c:v>104.50000000000001</c:v>
                </c:pt>
                <c:pt idx="4">
                  <c:v>114</c:v>
                </c:pt>
                <c:pt idx="5">
                  <c:v>123.5</c:v>
                </c:pt>
              </c:numCache>
            </c:numRef>
          </c:xVal>
          <c:yVal>
            <c:numRef>
              <c:f>Results!$AE$12:$AE$17</c:f>
              <c:numCache>
                <c:formatCode>General</c:formatCode>
                <c:ptCount val="6"/>
                <c:pt idx="0">
                  <c:v>27.090170291452978</c:v>
                </c:pt>
                <c:pt idx="1">
                  <c:v>25.701237271927489</c:v>
                </c:pt>
                <c:pt idx="2">
                  <c:v>24.393169762857084</c:v>
                </c:pt>
                <c:pt idx="3">
                  <c:v>22.820236979584024</c:v>
                </c:pt>
                <c:pt idx="4">
                  <c:v>20.834486310532611</c:v>
                </c:pt>
                <c:pt idx="5">
                  <c:v>18.7951577784047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1999-4DF1-8293-63B818404724}"/>
            </c:ext>
          </c:extLst>
        </c:ser>
        <c:ser>
          <c:idx val="8"/>
          <c:order val="8"/>
          <c:tx>
            <c:strRef>
              <c:f>Results!$AF$11</c:f>
              <c:strCache>
                <c:ptCount val="1"/>
                <c:pt idx="0">
                  <c:v>Grade3</c:v>
                </c:pt>
              </c:strCache>
            </c:strRef>
          </c:tx>
          <c:spPr>
            <a:ln>
              <a:solidFill>
                <a:srgbClr val="ED7D31">
                  <a:lumMod val="75000"/>
                </a:srgbClr>
              </a:solidFill>
              <a:prstDash val="sysDot"/>
            </a:ln>
          </c:spPr>
          <c:marker>
            <c:symbol val="none"/>
          </c:marker>
          <c:xVal>
            <c:numRef>
              <c:f>Results!$AC$12:$AC$17</c:f>
              <c:numCache>
                <c:formatCode>General</c:formatCode>
                <c:ptCount val="6"/>
                <c:pt idx="0">
                  <c:v>76</c:v>
                </c:pt>
                <c:pt idx="1">
                  <c:v>85.5</c:v>
                </c:pt>
                <c:pt idx="2">
                  <c:v>95</c:v>
                </c:pt>
                <c:pt idx="3">
                  <c:v>104.50000000000001</c:v>
                </c:pt>
                <c:pt idx="4">
                  <c:v>114</c:v>
                </c:pt>
                <c:pt idx="5">
                  <c:v>123.5</c:v>
                </c:pt>
              </c:numCache>
            </c:numRef>
          </c:xVal>
          <c:yVal>
            <c:numRef>
              <c:f>Results!$AF$12:$AF$17</c:f>
              <c:numCache>
                <c:formatCode>General</c:formatCode>
                <c:ptCount val="6"/>
                <c:pt idx="0">
                  <c:v>24.291756188807753</c:v>
                </c:pt>
                <c:pt idx="1">
                  <c:v>23.20597151737142</c:v>
                </c:pt>
                <c:pt idx="2">
                  <c:v>21.770305224649292</c:v>
                </c:pt>
                <c:pt idx="3">
                  <c:v>19.435063395205816</c:v>
                </c:pt>
                <c:pt idx="4">
                  <c:v>16.581586803481059</c:v>
                </c:pt>
                <c:pt idx="5">
                  <c:v>9.5083969117663401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1999-4DF1-8293-63B818404724}"/>
            </c:ext>
          </c:extLst>
        </c:ser>
        <c:ser>
          <c:idx val="9"/>
          <c:order val="9"/>
          <c:tx>
            <c:strRef>
              <c:f>Results!$AF$11</c:f>
              <c:strCache>
                <c:ptCount val="1"/>
                <c:pt idx="0">
                  <c:v>Grade3</c:v>
                </c:pt>
              </c:strCache>
            </c:strRef>
          </c:tx>
          <c:spPr>
            <a:ln>
              <a:solidFill>
                <a:srgbClr val="ED7D31">
                  <a:lumMod val="75000"/>
                </a:srgbClr>
              </a:solidFill>
              <a:prstDash val="sysDot"/>
            </a:ln>
          </c:spPr>
          <c:marker>
            <c:symbol val="none"/>
          </c:marker>
          <c:xVal>
            <c:numRef>
              <c:f>Results!$AC$12:$AC$17</c:f>
              <c:numCache>
                <c:formatCode>General</c:formatCode>
                <c:ptCount val="6"/>
                <c:pt idx="0">
                  <c:v>76</c:v>
                </c:pt>
                <c:pt idx="1">
                  <c:v>85.5</c:v>
                </c:pt>
                <c:pt idx="2">
                  <c:v>95</c:v>
                </c:pt>
                <c:pt idx="3">
                  <c:v>104.50000000000001</c:v>
                </c:pt>
                <c:pt idx="4">
                  <c:v>114</c:v>
                </c:pt>
                <c:pt idx="5">
                  <c:v>123.5</c:v>
                </c:pt>
              </c:numCache>
            </c:numRef>
          </c:xVal>
          <c:yVal>
            <c:numRef>
              <c:f>Results!$AG$12:$AG$17</c:f>
              <c:numCache>
                <c:formatCode>General</c:formatCode>
                <c:ptCount val="6"/>
                <c:pt idx="0">
                  <c:v>28.245862832964576</c:v>
                </c:pt>
                <c:pt idx="1">
                  <c:v>26.699343573749918</c:v>
                </c:pt>
                <c:pt idx="2">
                  <c:v>25.340477326463184</c:v>
                </c:pt>
                <c:pt idx="3">
                  <c:v>23.528221933464465</c:v>
                </c:pt>
                <c:pt idx="4">
                  <c:v>21.727662569741824</c:v>
                </c:pt>
                <c:pt idx="5">
                  <c:v>19.77815254099778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1999-4DF1-8293-63B8184047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8570376"/>
        <c:axId val="778569392"/>
        <c:extLst>
          <c:ext xmlns:c15="http://schemas.microsoft.com/office/drawing/2012/chart" uri="{02D57815-91ED-43cb-92C2-25804820EDAC}">
            <c15:filteredScatterSeries>
              <c15:ser>
                <c:idx val="5"/>
                <c:order val="5"/>
                <c:tx>
                  <c:v>CR95 Full sim</c:v>
                </c:tx>
                <c:xVal>
                  <c:numRef>
                    <c:extLst>
                      <c:ext uri="{02D57815-91ED-43cb-92C2-25804820EDAC}">
                        <c15:formulaRef>
                          <c15:sqref>Results!$AL$1:$AL$7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18.705823792351602</c:v>
                      </c:pt>
                      <c:pt idx="1">
                        <c:v>37.411641332838265</c:v>
                      </c:pt>
                      <c:pt idx="2">
                        <c:v>56.117458873324921</c:v>
                      </c:pt>
                      <c:pt idx="3">
                        <c:v>74.82328266567653</c:v>
                      </c:pt>
                      <c:pt idx="4">
                        <c:v>93.529100206163193</c:v>
                      </c:pt>
                      <c:pt idx="5">
                        <c:v>112.23491774664969</c:v>
                      </c:pt>
                      <c:pt idx="6">
                        <c:v>130.94076029459592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Results!$AM$1:$AM$7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28.625188171127718</c:v>
                      </c:pt>
                      <c:pt idx="1">
                        <c:v>28.73460127836394</c:v>
                      </c:pt>
                      <c:pt idx="2">
                        <c:v>28.334792864175498</c:v>
                      </c:pt>
                      <c:pt idx="3">
                        <c:v>26.534945457069931</c:v>
                      </c:pt>
                      <c:pt idx="4">
                        <c:v>24.091380939071552</c:v>
                      </c:pt>
                      <c:pt idx="5">
                        <c:v>20.106260690424161</c:v>
                      </c:pt>
                      <c:pt idx="6">
                        <c:v>14.946428821410631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9-1999-4DF1-8293-63B818404724}"/>
                  </c:ext>
                </c:extLst>
              </c15:ser>
            </c15:filteredScatterSeries>
          </c:ext>
        </c:extLst>
      </c:scatterChart>
      <c:valAx>
        <c:axId val="778570376"/>
        <c:scaling>
          <c:orientation val="minMax"/>
          <c:min val="7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a-DK"/>
                  <a:t>Flow [m^3/h]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569392"/>
        <c:crosses val="autoZero"/>
        <c:crossBetween val="midCat"/>
      </c:valAx>
      <c:valAx>
        <c:axId val="778569392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a-DK"/>
                  <a:t>Head[m]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570376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Results!$P$1</c:f>
              <c:strCache>
                <c:ptCount val="1"/>
                <c:pt idx="0">
                  <c:v>Nominel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Results!$A$1:$A$8</c:f>
              <c:numCache>
                <c:formatCode>General</c:formatCode>
                <c:ptCount val="8"/>
                <c:pt idx="0">
                  <c:v>76</c:v>
                </c:pt>
                <c:pt idx="1">
                  <c:v>85.5</c:v>
                </c:pt>
                <c:pt idx="2">
                  <c:v>90.25</c:v>
                </c:pt>
                <c:pt idx="3">
                  <c:v>95</c:v>
                </c:pt>
                <c:pt idx="4">
                  <c:v>99.75</c:v>
                </c:pt>
                <c:pt idx="5">
                  <c:v>104.50000000000001</c:v>
                </c:pt>
                <c:pt idx="6">
                  <c:v>114</c:v>
                </c:pt>
                <c:pt idx="7">
                  <c:v>123.5</c:v>
                </c:pt>
              </c:numCache>
            </c:numRef>
          </c:xVal>
          <c:yVal>
            <c:numRef>
              <c:f>Results!$V$1:$V$8</c:f>
              <c:numCache>
                <c:formatCode>General</c:formatCode>
                <c:ptCount val="8"/>
                <c:pt idx="0">
                  <c:v>6690.8647499999997</c:v>
                </c:pt>
                <c:pt idx="1">
                  <c:v>6967.6425799999997</c:v>
                </c:pt>
                <c:pt idx="2">
                  <c:v>7085.3461900000002</c:v>
                </c:pt>
                <c:pt idx="3">
                  <c:v>7189.8637699999999</c:v>
                </c:pt>
                <c:pt idx="4">
                  <c:v>7269.37158</c:v>
                </c:pt>
                <c:pt idx="5">
                  <c:v>7331.8188499999997</c:v>
                </c:pt>
                <c:pt idx="6">
                  <c:v>7392.5942400000004</c:v>
                </c:pt>
                <c:pt idx="7">
                  <c:v>7371.1791999999996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22-4A6C-9074-A1B0AF7D554C}"/>
            </c:ext>
          </c:extLst>
        </c:ser>
        <c:ser>
          <c:idx val="2"/>
          <c:order val="1"/>
          <c:tx>
            <c:strRef>
              <c:f>Results!$I$1</c:f>
              <c:strCache>
                <c:ptCount val="1"/>
                <c:pt idx="0">
                  <c:v>EvenTol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Results!$A$1:$A$8</c:f>
              <c:numCache>
                <c:formatCode>General</c:formatCode>
                <c:ptCount val="8"/>
                <c:pt idx="0">
                  <c:v>76</c:v>
                </c:pt>
                <c:pt idx="1">
                  <c:v>85.5</c:v>
                </c:pt>
                <c:pt idx="2">
                  <c:v>90.25</c:v>
                </c:pt>
                <c:pt idx="3">
                  <c:v>95</c:v>
                </c:pt>
                <c:pt idx="4">
                  <c:v>99.75</c:v>
                </c:pt>
                <c:pt idx="5">
                  <c:v>104.50000000000001</c:v>
                </c:pt>
                <c:pt idx="6">
                  <c:v>114</c:v>
                </c:pt>
                <c:pt idx="7">
                  <c:v>123.5</c:v>
                </c:pt>
              </c:numCache>
            </c:numRef>
          </c:xVal>
          <c:yVal>
            <c:numRef>
              <c:f>Results!$O$1:$O$8</c:f>
              <c:numCache>
                <c:formatCode>General</c:formatCode>
                <c:ptCount val="8"/>
                <c:pt idx="0">
                  <c:v>6790.1162100000001</c:v>
                </c:pt>
                <c:pt idx="1">
                  <c:v>7081.2138699999996</c:v>
                </c:pt>
                <c:pt idx="2">
                  <c:v>7211.5947299999998</c:v>
                </c:pt>
                <c:pt idx="3">
                  <c:v>7327.3447299999998</c:v>
                </c:pt>
                <c:pt idx="4">
                  <c:v>7418.1567400000004</c:v>
                </c:pt>
                <c:pt idx="5">
                  <c:v>7492.1264600000004</c:v>
                </c:pt>
                <c:pt idx="6">
                  <c:v>7579.0825199999999</c:v>
                </c:pt>
                <c:pt idx="7">
                  <c:v>7586.3320299999996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C22-4A6C-9074-A1B0AF7D554C}"/>
            </c:ext>
          </c:extLst>
        </c:ser>
        <c:ser>
          <c:idx val="3"/>
          <c:order val="2"/>
          <c:tx>
            <c:strRef>
              <c:f>Results!$B$1</c:f>
              <c:strCache>
                <c:ptCount val="1"/>
                <c:pt idx="0">
                  <c:v>EvenTol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Results!$A$1:$A$8</c:f>
              <c:numCache>
                <c:formatCode>General</c:formatCode>
                <c:ptCount val="8"/>
                <c:pt idx="0">
                  <c:v>76</c:v>
                </c:pt>
                <c:pt idx="1">
                  <c:v>85.5</c:v>
                </c:pt>
                <c:pt idx="2">
                  <c:v>90.25</c:v>
                </c:pt>
                <c:pt idx="3">
                  <c:v>95</c:v>
                </c:pt>
                <c:pt idx="4">
                  <c:v>99.75</c:v>
                </c:pt>
                <c:pt idx="5">
                  <c:v>104.50000000000001</c:v>
                </c:pt>
                <c:pt idx="6">
                  <c:v>114</c:v>
                </c:pt>
                <c:pt idx="7">
                  <c:v>123.5</c:v>
                </c:pt>
              </c:numCache>
            </c:numRef>
          </c:xVal>
          <c:yVal>
            <c:numRef>
              <c:f>Results!$H$1:$H$8</c:f>
              <c:numCache>
                <c:formatCode>General</c:formatCode>
                <c:ptCount val="8"/>
                <c:pt idx="0">
                  <c:v>6606.6230500000001</c:v>
                </c:pt>
                <c:pt idx="1">
                  <c:v>6859.2919899999997</c:v>
                </c:pt>
                <c:pt idx="2">
                  <c:v>6967.3730500000001</c:v>
                </c:pt>
                <c:pt idx="3">
                  <c:v>7061.2739300000003</c:v>
                </c:pt>
                <c:pt idx="4">
                  <c:v>7128.4223599999996</c:v>
                </c:pt>
                <c:pt idx="5">
                  <c:v>7176.5288099999998</c:v>
                </c:pt>
                <c:pt idx="6">
                  <c:v>7211.43066</c:v>
                </c:pt>
                <c:pt idx="7">
                  <c:v>7160.74658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C22-4A6C-9074-A1B0AF7D554C}"/>
            </c:ext>
          </c:extLst>
        </c:ser>
        <c:ser>
          <c:idx val="4"/>
          <c:order val="3"/>
          <c:tx>
            <c:strRef>
              <c:f>Results!$W$1</c:f>
              <c:strCache>
                <c:ptCount val="1"/>
                <c:pt idx="0">
                  <c:v>TolZones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Results!$A$1:$A$8</c:f>
              <c:numCache>
                <c:formatCode>General</c:formatCode>
                <c:ptCount val="8"/>
                <c:pt idx="0">
                  <c:v>76</c:v>
                </c:pt>
                <c:pt idx="1">
                  <c:v>85.5</c:v>
                </c:pt>
                <c:pt idx="2">
                  <c:v>90.25</c:v>
                </c:pt>
                <c:pt idx="3">
                  <c:v>95</c:v>
                </c:pt>
                <c:pt idx="4">
                  <c:v>99.75</c:v>
                </c:pt>
                <c:pt idx="5">
                  <c:v>104.50000000000001</c:v>
                </c:pt>
                <c:pt idx="6">
                  <c:v>114</c:v>
                </c:pt>
                <c:pt idx="7">
                  <c:v>123.5</c:v>
                </c:pt>
              </c:numCache>
            </c:numRef>
          </c:xVal>
          <c:yVal>
            <c:numRef>
              <c:f>Results!$AC$1:$AC$8</c:f>
              <c:numCache>
                <c:formatCode>General</c:formatCode>
                <c:ptCount val="8"/>
                <c:pt idx="0">
                  <c:v>6648.9829099999997</c:v>
                </c:pt>
                <c:pt idx="1">
                  <c:v>6913.1459999999997</c:v>
                </c:pt>
                <c:pt idx="2">
                  <c:v>7024.1894499999999</c:v>
                </c:pt>
                <c:pt idx="3">
                  <c:v>7120.4233400000003</c:v>
                </c:pt>
                <c:pt idx="4">
                  <c:v>7191.9282199999998</c:v>
                </c:pt>
                <c:pt idx="5">
                  <c:v>7244.0488299999997</c:v>
                </c:pt>
                <c:pt idx="6">
                  <c:v>7286.2089800000003</c:v>
                </c:pt>
                <c:pt idx="7">
                  <c:v>7243.2158200000003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C22-4A6C-9074-A1B0AF7D554C}"/>
            </c:ext>
          </c:extLst>
        </c:ser>
        <c:ser>
          <c:idx val="1"/>
          <c:order val="4"/>
          <c:tx>
            <c:strRef>
              <c:f>Results!$AD$1</c:f>
              <c:strCache>
                <c:ptCount val="1"/>
                <c:pt idx="0">
                  <c:v>TolZones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Results!$A$1:$A$8</c:f>
              <c:numCache>
                <c:formatCode>General</c:formatCode>
                <c:ptCount val="8"/>
                <c:pt idx="0">
                  <c:v>76</c:v>
                </c:pt>
                <c:pt idx="1">
                  <c:v>85.5</c:v>
                </c:pt>
                <c:pt idx="2">
                  <c:v>90.25</c:v>
                </c:pt>
                <c:pt idx="3">
                  <c:v>95</c:v>
                </c:pt>
                <c:pt idx="4">
                  <c:v>99.75</c:v>
                </c:pt>
                <c:pt idx="5">
                  <c:v>104.50000000000001</c:v>
                </c:pt>
                <c:pt idx="6">
                  <c:v>114</c:v>
                </c:pt>
                <c:pt idx="7">
                  <c:v>123.5</c:v>
                </c:pt>
              </c:numCache>
            </c:numRef>
          </c:xVal>
          <c:yVal>
            <c:numRef>
              <c:f>Results!$AJ$1:$AJ$8</c:f>
              <c:numCache>
                <c:formatCode>General</c:formatCode>
                <c:ptCount val="8"/>
                <c:pt idx="0">
                  <c:v>6742.47217</c:v>
                </c:pt>
                <c:pt idx="1">
                  <c:v>7027.2016599999997</c:v>
                </c:pt>
                <c:pt idx="2">
                  <c:v>7150.6171899999999</c:v>
                </c:pt>
                <c:pt idx="3">
                  <c:v>7263.75</c:v>
                </c:pt>
                <c:pt idx="4">
                  <c:v>7350.4345700000003</c:v>
                </c:pt>
                <c:pt idx="5">
                  <c:v>7420.9331099999999</c:v>
                </c:pt>
                <c:pt idx="6">
                  <c:v>7500.2788099999998</c:v>
                </c:pt>
                <c:pt idx="7">
                  <c:v>7499.5776400000004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C22-4A6C-9074-A1B0AF7D55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8570376"/>
        <c:axId val="778569392"/>
      </c:scatterChart>
      <c:valAx>
        <c:axId val="778570376"/>
        <c:scaling>
          <c:orientation val="minMax"/>
          <c:min val="7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a-DK"/>
                  <a:t>Flow [m^3/h]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569392"/>
        <c:crosses val="autoZero"/>
        <c:crossBetween val="midCat"/>
      </c:valAx>
      <c:valAx>
        <c:axId val="778569392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a-DK"/>
                  <a:t>P2 [W]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570376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58CCC-6F56-43DD-8E6C-EA1D04BE9FE9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EAB28-5B9C-4697-8701-0D3AA7BAFD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490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8A068-4DD0-45F4-94E7-C55B9B1640C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3AEDA-FA2C-4C5B-8D07-E10DAED93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8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from </a:t>
            </a:r>
            <a:r>
              <a:rPr lang="da-DK" dirty="0" err="1"/>
              <a:t>hyd</a:t>
            </a:r>
            <a:r>
              <a:rPr lang="da-DK" dirty="0"/>
              <a:t>. </a:t>
            </a:r>
            <a:r>
              <a:rPr lang="da-DK" dirty="0" err="1"/>
              <a:t>development</a:t>
            </a:r>
            <a:r>
              <a:rPr lang="da-DK" dirty="0"/>
              <a:t>, etc. </a:t>
            </a:r>
            <a:r>
              <a:rPr lang="da-DK" dirty="0" err="1"/>
              <a:t>Etc</a:t>
            </a:r>
            <a:r>
              <a:rPr lang="da-DK" dirty="0"/>
              <a:t>, </a:t>
            </a:r>
            <a:r>
              <a:rPr lang="da-DK" dirty="0" err="1"/>
              <a:t>working</a:t>
            </a:r>
            <a:r>
              <a:rPr lang="da-DK" dirty="0"/>
              <a:t> with </a:t>
            </a:r>
            <a:r>
              <a:rPr lang="da-DK" dirty="0" err="1"/>
              <a:t>bla</a:t>
            </a:r>
            <a:r>
              <a:rPr lang="da-DK" dirty="0"/>
              <a:t> </a:t>
            </a:r>
            <a:r>
              <a:rPr lang="da-DK" dirty="0" err="1"/>
              <a:t>bla</a:t>
            </a:r>
            <a:r>
              <a:rPr lang="da-DK" dirty="0"/>
              <a:t> – putting it in </a:t>
            </a:r>
            <a:r>
              <a:rPr lang="da-DK" dirty="0" err="1"/>
              <a:t>context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15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15C0-87FC-4564-967E-A3D72BD8E6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637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CAF62-E7F3-4597-B796-2DFB69F41D1A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708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17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362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geometric</a:t>
            </a:r>
            <a:r>
              <a:rPr lang="da-DK" dirty="0"/>
              <a:t> variations, but it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difficult</a:t>
            </a:r>
            <a:r>
              <a:rPr lang="da-DK" dirty="0"/>
              <a:t> to </a:t>
            </a:r>
            <a:r>
              <a:rPr lang="da-DK" dirty="0" err="1"/>
              <a:t>impose</a:t>
            </a:r>
            <a:r>
              <a:rPr lang="da-DK" dirty="0"/>
              <a:t> </a:t>
            </a:r>
            <a:r>
              <a:rPr lang="da-DK" dirty="0" err="1"/>
              <a:t>stochastic</a:t>
            </a:r>
            <a:r>
              <a:rPr lang="da-DK" dirty="0"/>
              <a:t> variations </a:t>
            </a:r>
            <a:r>
              <a:rPr lang="da-DK" dirty="0" err="1"/>
              <a:t>seen</a:t>
            </a:r>
            <a:r>
              <a:rPr lang="da-DK" dirty="0"/>
              <a:t> in </a:t>
            </a:r>
            <a:r>
              <a:rPr lang="da-DK" dirty="0" err="1"/>
              <a:t>productions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86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56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67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11497B"/>
              </a:gs>
              <a:gs pos="100000">
                <a:srgbClr val="11497B">
                  <a:gamma/>
                  <a:shade val="60392"/>
                  <a:invGamma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3200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21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2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6C78F8AC-F763-4F6C-A879-3106EF5E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14F357F-A711-4DBC-8EBF-290F49D53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39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000" y="658800"/>
            <a:ext cx="11472000" cy="8146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1617284"/>
            <a:ext cx="5648842" cy="4410981"/>
          </a:xfrm>
        </p:spPr>
        <p:txBody>
          <a:bodyPr/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Line 35"/>
          <p:cNvSpPr>
            <a:spLocks noChangeShapeType="1"/>
          </p:cNvSpPr>
          <p:nvPr/>
        </p:nvSpPr>
        <p:spPr bwMode="auto">
          <a:xfrm>
            <a:off x="250825" y="363007"/>
            <a:ext cx="119411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17" name="Pladsholder til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3868"/>
            <a:ext cx="11651999" cy="3132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r">
              <a:buFontTx/>
              <a:buNone/>
              <a:defRPr sz="1200" b="1">
                <a:latin typeface="Calibri" panose="020F0502020204030204" pitchFamily="34" charset="0"/>
              </a:defRPr>
            </a:lvl1pPr>
            <a:lvl2pPr algn="l">
              <a:defRPr sz="1100">
                <a:latin typeface="Grundfos TheSans V2" pitchFamily="34" charset="0"/>
              </a:defRPr>
            </a:lvl2pPr>
            <a:lvl3pPr algn="l">
              <a:defRPr sz="1100">
                <a:latin typeface="Grundfos TheSans V2" pitchFamily="34" charset="0"/>
              </a:defRPr>
            </a:lvl3pPr>
            <a:lvl4pPr algn="l">
              <a:defRPr sz="1100">
                <a:latin typeface="Grundfos TheSans V2" pitchFamily="34" charset="0"/>
              </a:defRPr>
            </a:lvl4pPr>
            <a:lvl5pPr algn="l">
              <a:defRPr sz="1100">
                <a:latin typeface="Grundfos TheSans V2" pitchFamily="34" charset="0"/>
              </a:defRPr>
            </a:lvl5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183154" y="1617284"/>
            <a:ext cx="5648846" cy="4410981"/>
          </a:xfrm>
        </p:spPr>
        <p:txBody>
          <a:bodyPr tIns="720000" anchor="ctr" anchorCtr="1">
            <a:noAutofit/>
          </a:bodyPr>
          <a:lstStyle>
            <a:lvl1pPr marL="0" indent="0">
              <a:buNone/>
              <a:defRPr/>
            </a:lvl1pPr>
            <a:lvl2pPr marL="357187" indent="0">
              <a:buNone/>
              <a:defRPr/>
            </a:lvl2pPr>
            <a:lvl3pPr marL="714375" indent="0">
              <a:buNone/>
              <a:defRPr/>
            </a:lvl3pPr>
            <a:lvl4pPr marL="1079500" indent="0">
              <a:buNone/>
              <a:defRPr/>
            </a:lvl4pPr>
            <a:lvl5pPr marL="1436688" indent="0">
              <a:buNone/>
              <a:defRPr/>
            </a:lvl5pPr>
          </a:lstStyle>
          <a:p>
            <a:pPr lvl="0"/>
            <a:r>
              <a:rPr lang="en-US"/>
              <a:t>Click icon to insert element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13078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11472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1983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5736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42163"/>
            <a:ext cx="5736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0969853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065F4B9E-CE98-4810-B278-911C80ECBEF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85600" y="1142163"/>
            <a:ext cx="38232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38232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1F2F93CF-DDE4-4A38-A40B-98A563CFFF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08800" y="1142163"/>
            <a:ext cx="38232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9163197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E6D7A49-8186-4C57-8AA4-0D868CB176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7E6FA5EA-A9E2-45A9-B4E9-4747F4ACE2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42163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83FF43E-B8F5-4DEC-A9C3-A53E72C136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0" y="3586095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DD724B72-022A-4C4E-80DA-0E3F4463665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6000" y="3586095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49807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1142163"/>
            <a:ext cx="5736000" cy="4893787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42163"/>
            <a:ext cx="57360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586095"/>
            <a:ext cx="28668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960709" y="3586095"/>
            <a:ext cx="2866800" cy="2449855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/>
            </a:solidFill>
          </a:ln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51173573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8160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1320024"/>
            <a:ext cx="11472000" cy="134270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5705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13" name="Title 17"/>
          <p:cNvSpPr>
            <a:spLocks noGrp="1"/>
          </p:cNvSpPr>
          <p:nvPr>
            <p:ph type="title"/>
          </p:nvPr>
        </p:nvSpPr>
        <p:spPr>
          <a:xfrm>
            <a:off x="258000" y="4937760"/>
            <a:ext cx="11934000" cy="1463040"/>
          </a:xfrm>
          <a:solidFill>
            <a:srgbClr val="11497B">
              <a:alpha val="74902"/>
            </a:srgbClr>
          </a:solidFill>
        </p:spPr>
        <p:txBody>
          <a:bodyPr vert="horz" wrap="square" lIns="180000" tIns="162000" rIns="180000" bIns="90000" rtlCol="0" anchor="t" anchorCtr="0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pPr marL="0" lvl="0" indent="-179388">
              <a:lnSpc>
                <a:spcPct val="100000"/>
              </a:lnSpc>
              <a:buFont typeface="Arial" pitchFamily="34" charset="0"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35600" y="5580000"/>
            <a:ext cx="8532000" cy="896400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  <a:lvl2pPr marL="360362" indent="0">
              <a:buNone/>
              <a:defRPr>
                <a:solidFill>
                  <a:srgbClr val="FFFFFF"/>
                </a:solidFill>
              </a:defRPr>
            </a:lvl2pPr>
            <a:lvl3pPr marL="720725" indent="0">
              <a:buNone/>
              <a:defRPr>
                <a:solidFill>
                  <a:srgbClr val="FFFFFF"/>
                </a:solidFill>
              </a:defRPr>
            </a:lvl3pPr>
            <a:lvl4pPr marL="1073150" indent="0">
              <a:buNone/>
              <a:defRPr>
                <a:solidFill>
                  <a:srgbClr val="FFFFFF"/>
                </a:solidFill>
              </a:defRPr>
            </a:lvl4pPr>
            <a:lvl5pPr marL="1433512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65346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142163"/>
            <a:ext cx="12192000" cy="5715838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Pladsholder til tekst 12"/>
          <p:cNvSpPr>
            <a:spLocks noGrp="1" noChangeAspect="1"/>
          </p:cNvSpPr>
          <p:nvPr>
            <p:ph type="body" sz="quarter" idx="14"/>
          </p:nvPr>
        </p:nvSpPr>
        <p:spPr>
          <a:xfrm>
            <a:off x="258000" y="6390001"/>
            <a:ext cx="11934000" cy="35989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200">
                <a:solidFill>
                  <a:srgbClr val="11497B"/>
                </a:solidFill>
                <a:latin typeface="Grundfos TheSans" pitchFamily="34" charset="0"/>
              </a:defRPr>
            </a:lvl1pPr>
            <a:lvl2pPr marL="609585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2pPr>
            <a:lvl3pPr marL="1219170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3pPr>
            <a:lvl4pPr marL="1828754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4pPr>
            <a:lvl5pPr marL="2438339" indent="0">
              <a:buFontTx/>
              <a:buNone/>
              <a:defRPr sz="1867">
                <a:solidFill>
                  <a:srgbClr val="11497B"/>
                </a:solidFill>
                <a:latin typeface="Grundfos TheSans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637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13187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11497B"/>
              </a:gs>
              <a:gs pos="100000">
                <a:srgbClr val="11497B">
                  <a:gamma/>
                  <a:shade val="60392"/>
                  <a:invGamma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3200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2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3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2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81549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Content Placeholder 7"/>
          <p:cNvSpPr>
            <a:spLocks noGrp="1"/>
          </p:cNvSpPr>
          <p:nvPr>
            <p:ph sz="quarter" idx="14"/>
          </p:nvPr>
        </p:nvSpPr>
        <p:spPr>
          <a:xfrm>
            <a:off x="360000" y="1316126"/>
            <a:ext cx="11472000" cy="47116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0481180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2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3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>
            <a:noAutofit/>
          </a:bodyPr>
          <a:lstStyle>
            <a:lvl1pPr>
              <a:lnSpc>
                <a:spcPts val="3300"/>
              </a:lnSpc>
              <a:defRPr>
                <a:solidFill>
                  <a:srgbClr val="16375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>
            <a:normAutofit/>
          </a:bodyPr>
          <a:lstStyle>
            <a:lvl1pPr>
              <a:defRPr sz="1700">
                <a:solidFill>
                  <a:srgbClr val="163753"/>
                </a:solidFill>
              </a:defRPr>
            </a:lvl1pPr>
            <a:lvl2pPr>
              <a:defRPr sz="1700">
                <a:solidFill>
                  <a:srgbClr val="163753"/>
                </a:solidFill>
              </a:defRPr>
            </a:lvl2pPr>
            <a:lvl3pPr>
              <a:defRPr sz="1700">
                <a:solidFill>
                  <a:srgbClr val="163753"/>
                </a:solidFill>
              </a:defRPr>
            </a:lvl3pPr>
            <a:lvl4pPr>
              <a:defRPr sz="1700">
                <a:solidFill>
                  <a:srgbClr val="163753"/>
                </a:solidFill>
              </a:defRPr>
            </a:lvl4pPr>
            <a:lvl5pPr>
              <a:defRPr sz="1700">
                <a:solidFill>
                  <a:srgbClr val="163753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125871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685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C4100BB3-A99D-460D-ADA8-09E2FCAB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84FB696-1A39-4662-8360-8837C095A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6493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0812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8638" y="2603863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rgbClr val="80B3D9"/>
                </a:solidFill>
              </a:defRPr>
            </a:lvl1pPr>
            <a:lvl2pPr marL="360362" indent="0" algn="l">
              <a:buNone/>
              <a:defRPr>
                <a:solidFill>
                  <a:srgbClr val="80B3D9"/>
                </a:solidFill>
              </a:defRPr>
            </a:lvl2pPr>
            <a:lvl3pPr marL="720725" indent="0" algn="l">
              <a:buNone/>
              <a:defRPr>
                <a:solidFill>
                  <a:srgbClr val="80B3D9"/>
                </a:solidFill>
              </a:defRPr>
            </a:lvl3pPr>
            <a:lvl4pPr marL="1073150" indent="0" algn="l">
              <a:buNone/>
              <a:defRPr>
                <a:solidFill>
                  <a:srgbClr val="80B3D9"/>
                </a:solidFill>
              </a:defRPr>
            </a:lvl4pPr>
            <a:lvl5pPr marL="1433512" indent="0" algn="l">
              <a:buNone/>
              <a:defRPr>
                <a:solidFill>
                  <a:srgbClr val="80B3D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17664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0" y="5764699"/>
            <a:ext cx="11826000" cy="895908"/>
          </a:xfrm>
          <a:prstGeom prst="rect">
            <a:avLst/>
          </a:prstGeom>
          <a:ln w="3175">
            <a:noFill/>
          </a:ln>
        </p:spPr>
      </p:pic>
      <p:sp>
        <p:nvSpPr>
          <p:cNvPr id="12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34648F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B3411CC-BFFE-47CF-AF84-9221FC1C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84831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525A236D-C3AC-435F-AE70-9E9FB14725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12818"/>
            <a:ext cx="11094723" cy="2476259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360362" indent="0" algn="l">
              <a:buNone/>
              <a:defRPr>
                <a:solidFill>
                  <a:schemeClr val="tx2"/>
                </a:solidFill>
              </a:defRPr>
            </a:lvl2pPr>
            <a:lvl3pPr marL="720725" indent="0" algn="l">
              <a:buNone/>
              <a:defRPr>
                <a:solidFill>
                  <a:schemeClr val="tx2"/>
                </a:solidFill>
              </a:defRPr>
            </a:lvl3pPr>
            <a:lvl4pPr marL="1073150" indent="0" algn="l">
              <a:buNone/>
              <a:defRPr>
                <a:solidFill>
                  <a:schemeClr val="tx2"/>
                </a:solidFill>
              </a:defRPr>
            </a:lvl4pPr>
            <a:lvl5pPr marL="1433512" indent="0" algn="l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28950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6000" y="5763600"/>
            <a:ext cx="11826000" cy="8964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r">
              <a:defRPr sz="1867">
                <a:solidFill>
                  <a:srgbClr val="114B7E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8937C460-2215-4AF0-8094-95B580A9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975876"/>
            <a:ext cx="11094722" cy="521253"/>
          </a:xfrm>
        </p:spPr>
        <p:txBody>
          <a:bodyPr>
            <a:normAutofit/>
          </a:bodyPr>
          <a:lstStyle>
            <a:lvl1pPr algn="l">
              <a:lnSpc>
                <a:spcPts val="39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DAD96FB-4DE8-4A34-9F4E-2C5986A8F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8" y="2603864"/>
            <a:ext cx="11094723" cy="538831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60362" indent="0" algn="l">
              <a:buNone/>
              <a:defRPr>
                <a:solidFill>
                  <a:schemeClr val="tx1"/>
                </a:solidFill>
              </a:defRPr>
            </a:lvl2pPr>
            <a:lvl3pPr marL="720725" indent="0" algn="l">
              <a:buNone/>
              <a:defRPr>
                <a:solidFill>
                  <a:schemeClr val="tx1"/>
                </a:solidFill>
              </a:defRPr>
            </a:lvl3pPr>
            <a:lvl4pPr marL="1073150" indent="0" algn="l">
              <a:buNone/>
              <a:defRPr>
                <a:solidFill>
                  <a:schemeClr val="tx1"/>
                </a:solidFill>
              </a:defRPr>
            </a:lvl4pPr>
            <a:lvl5pPr marL="1433512" indent="0" algn="l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60614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36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9" name="Title 17"/>
          <p:cNvSpPr>
            <a:spLocks noGrp="1"/>
          </p:cNvSpPr>
          <p:nvPr>
            <p:ph type="title"/>
          </p:nvPr>
        </p:nvSpPr>
        <p:spPr>
          <a:xfrm>
            <a:off x="366000" y="4068000"/>
            <a:ext cx="11826000" cy="1730382"/>
          </a:xfrm>
          <a:solidFill>
            <a:srgbClr val="11497B">
              <a:alpha val="74902"/>
            </a:srgbClr>
          </a:solidFill>
        </p:spPr>
        <p:txBody>
          <a:bodyPr vert="horz" wrap="square" lIns="180000" tIns="162000" rIns="180000" bIns="90000" rtlCol="0" anchor="t" anchorCtr="0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pPr marL="0" lvl="0" indent="-179388">
              <a:lnSpc>
                <a:spcPct val="100000"/>
              </a:lnSpc>
              <a:buFont typeface="Arial" pitchFamily="34" charset="0"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6000" y="5763600"/>
            <a:ext cx="11826000" cy="8964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r">
              <a:defRPr sz="1867">
                <a:solidFill>
                  <a:srgbClr val="114B7E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5459776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Date Placeholder 10"/>
          <p:cNvSpPr>
            <a:spLocks noGrp="1"/>
          </p:cNvSpPr>
          <p:nvPr>
            <p:ph type="dt" sz="half" idx="2"/>
          </p:nvPr>
        </p:nvSpPr>
        <p:spPr>
          <a:xfrm>
            <a:off x="548639" y="5459776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2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99000" y="5538544"/>
            <a:ext cx="936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0000" y="4708800"/>
            <a:ext cx="11292000" cy="896400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  <a:lvl2pPr marL="360362" indent="0">
              <a:buNone/>
              <a:defRPr>
                <a:solidFill>
                  <a:srgbClr val="FFFFFF"/>
                </a:solidFill>
              </a:defRPr>
            </a:lvl2pPr>
            <a:lvl3pPr marL="720725" indent="0">
              <a:buNone/>
              <a:defRPr>
                <a:solidFill>
                  <a:srgbClr val="FFFFFF"/>
                </a:solidFill>
              </a:defRPr>
            </a:lvl3pPr>
            <a:lvl4pPr marL="1073150" indent="0">
              <a:buNone/>
              <a:defRPr>
                <a:solidFill>
                  <a:srgbClr val="FFFFFF"/>
                </a:solidFill>
              </a:defRPr>
            </a:lvl4pPr>
            <a:lvl5pPr marL="1433512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90566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694" y="360001"/>
            <a:ext cx="11231007" cy="553999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11497B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480000" y="1515054"/>
            <a:ext cx="11228699" cy="246221"/>
          </a:xfrm>
          <a:prstGeom prst="rect">
            <a:avLst/>
          </a:prstGeom>
        </p:spPr>
        <p:txBody>
          <a:bodyPr/>
          <a:lstStyle>
            <a:lvl1pPr marL="177796" indent="-177796" algn="l"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39737" indent="-179384" algn="l">
              <a:buFont typeface="Arial" pitchFamily="34" charset="0"/>
              <a:buChar char="•"/>
              <a:defRPr sz="1500">
                <a:solidFill>
                  <a:schemeClr val="tx1"/>
                </a:solidFill>
              </a:defRPr>
            </a:lvl2pPr>
            <a:lvl3pPr marL="900091" indent="-179384" algn="l">
              <a:buFont typeface="Arial" pitchFamily="34" charset="0"/>
              <a:buChar char="•"/>
              <a:defRPr sz="1500">
                <a:solidFill>
                  <a:schemeClr val="tx1"/>
                </a:solidFill>
              </a:defRPr>
            </a:lvl3pPr>
            <a:lvl4pPr marL="1252507" indent="-179384" algn="l">
              <a:buFont typeface="Arial" pitchFamily="34" charset="0"/>
              <a:buChar char="•"/>
              <a:defRPr sz="1500">
                <a:solidFill>
                  <a:schemeClr val="tx1"/>
                </a:solidFill>
              </a:defRPr>
            </a:lvl4pPr>
            <a:lvl5pPr marL="1612860" indent="-179384" algn="l">
              <a:buFont typeface="Arial" pitchFamily="34" charset="0"/>
              <a:buChar char="•"/>
              <a:defRPr>
                <a:solidFill>
                  <a:srgbClr val="000000"/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a-DK"/>
              <a:t>26-11-2013</a:t>
            </a:r>
          </a:p>
        </p:txBody>
      </p:sp>
      <p:sp>
        <p:nvSpPr>
          <p:cNvPr id="5" name="Pladsholder til dias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89353909-EFA1-4DB4-BA17-D8B6C9E22676}" type="slidenum">
              <a:rPr lang="da-DK"/>
              <a:pPr>
                <a:defRPr/>
              </a:pPr>
              <a:t>‹#›</a:t>
            </a:fld>
            <a:endParaRPr lang="da-DK"/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2"/>
          </p:nvPr>
        </p:nvSpPr>
        <p:spPr>
          <a:xfrm>
            <a:off x="1689102" y="6153150"/>
            <a:ext cx="9359900" cy="260351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Nicholas Engen Pedersen, Turbodesign Suite User Meeting, 2014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145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4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60000" y="1620000"/>
            <a:ext cx="11472000" cy="81468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2578484"/>
            <a:ext cx="11472000" cy="3449781"/>
          </a:xfrm>
        </p:spPr>
        <p:txBody>
          <a:bodyPr/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959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4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5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Content Placeholder 7"/>
          <p:cNvSpPr>
            <a:spLocks noGrp="1"/>
          </p:cNvSpPr>
          <p:nvPr>
            <p:ph sz="quarter" idx="15"/>
          </p:nvPr>
        </p:nvSpPr>
        <p:spPr>
          <a:xfrm>
            <a:off x="6186600" y="1320025"/>
            <a:ext cx="5645400" cy="4707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/>
          </p:nvPr>
        </p:nvSpPr>
        <p:spPr>
          <a:xfrm>
            <a:off x="360000" y="1320023"/>
            <a:ext cx="5645400" cy="4707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6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432767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17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2" name="Content Placeholder 7"/>
          <p:cNvSpPr>
            <a:spLocks noGrp="1"/>
          </p:cNvSpPr>
          <p:nvPr>
            <p:ph sz="quarter" idx="15"/>
          </p:nvPr>
        </p:nvSpPr>
        <p:spPr>
          <a:xfrm>
            <a:off x="6186600" y="2044646"/>
            <a:ext cx="5645400" cy="3983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/>
          </p:nvPr>
        </p:nvSpPr>
        <p:spPr>
          <a:xfrm>
            <a:off x="359999" y="2044646"/>
            <a:ext cx="5650199" cy="3983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60000" y="1324647"/>
            <a:ext cx="5650197" cy="720000"/>
          </a:xfrm>
        </p:spPr>
        <p:txBody>
          <a:bodyPr bIns="144000" anchor="b" anchorCtr="0"/>
          <a:lstStyle>
            <a:lvl1pPr marL="0" indent="0">
              <a:buFontTx/>
              <a:buNone/>
              <a:defRPr b="1"/>
            </a:lvl1pPr>
            <a:lvl2pPr marL="360362" indent="0">
              <a:buFontTx/>
              <a:buNone/>
              <a:defRPr/>
            </a:lvl2pPr>
            <a:lvl3pPr marL="720725" indent="0">
              <a:buFontTx/>
              <a:buNone/>
              <a:defRPr/>
            </a:lvl3pPr>
            <a:lvl4pPr marL="1073150" indent="0">
              <a:buFontTx/>
              <a:buNone/>
              <a:defRPr/>
            </a:lvl4pPr>
            <a:lvl5pPr marL="14335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86600" y="1324647"/>
            <a:ext cx="5645400" cy="720000"/>
          </a:xfrm>
        </p:spPr>
        <p:txBody>
          <a:bodyPr bIns="144000" anchor="b" anchorCtr="0"/>
          <a:lstStyle>
            <a:lvl1pPr marL="0" indent="0">
              <a:buFontTx/>
              <a:buNone/>
              <a:defRPr b="1"/>
            </a:lvl1pPr>
            <a:lvl2pPr marL="360362" indent="0">
              <a:buFontTx/>
              <a:buNone/>
              <a:defRPr/>
            </a:lvl2pPr>
            <a:lvl3pPr marL="720725" indent="0">
              <a:buFontTx/>
              <a:buNone/>
              <a:defRPr/>
            </a:lvl3pPr>
            <a:lvl4pPr marL="1073150" indent="0">
              <a:buFontTx/>
              <a:buNone/>
              <a:defRPr/>
            </a:lvl4pPr>
            <a:lvl5pPr marL="14335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1056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7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08814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7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7293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9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3326400" cy="654998"/>
          </a:xfrm>
        </p:spPr>
        <p:txBody>
          <a:bodyPr bIns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5"/>
          </p:nvPr>
        </p:nvSpPr>
        <p:spPr>
          <a:xfrm>
            <a:off x="3862800" y="360202"/>
            <a:ext cx="7969200" cy="5667536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0000" y="1015200"/>
            <a:ext cx="3326400" cy="501306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7526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  <p:sp>
        <p:nvSpPr>
          <p:cNvPr id="9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90B4D8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60000" y="360202"/>
            <a:ext cx="11472000" cy="8154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9999" y="1320024"/>
            <a:ext cx="5648843" cy="4708242"/>
          </a:xfrm>
        </p:spPr>
        <p:txBody>
          <a:bodyPr/>
          <a:lstStyle>
            <a:lvl1pPr marL="0" indent="0">
              <a:buNone/>
              <a:defRPr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35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83154" y="1320024"/>
            <a:ext cx="5648845" cy="4708242"/>
          </a:xfrm>
        </p:spPr>
        <p:txBody>
          <a:bodyPr tIns="720000" anchor="ctr" anchorCtr="1">
            <a:noAutofit/>
          </a:bodyPr>
          <a:lstStyle>
            <a:lvl1pPr marL="0" indent="0">
              <a:buNone/>
              <a:defRPr/>
            </a:lvl1pPr>
            <a:lvl2pPr marL="357187" indent="0">
              <a:buNone/>
              <a:defRPr/>
            </a:lvl2pPr>
            <a:lvl3pPr marL="714375" indent="0">
              <a:buNone/>
              <a:defRPr/>
            </a:lvl3pPr>
            <a:lvl4pPr marL="1079500" indent="0">
              <a:buNone/>
              <a:defRPr/>
            </a:lvl4pPr>
            <a:lvl5pPr marL="1436688" indent="0">
              <a:buNone/>
              <a:defRPr/>
            </a:lvl5pPr>
          </a:lstStyle>
          <a:p>
            <a:pPr lvl="0"/>
            <a:r>
              <a:rPr lang="en-US"/>
              <a:t>Click icon to insert element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34931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8"/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60000" y="1318684"/>
            <a:ext cx="11472000" cy="47077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Date Placeholder 10"/>
          <p:cNvSpPr>
            <a:spLocks noGrp="1"/>
          </p:cNvSpPr>
          <p:nvPr>
            <p:ph type="dt" sz="half" idx="2"/>
          </p:nvPr>
        </p:nvSpPr>
        <p:spPr>
          <a:xfrm>
            <a:off x="364799" y="6086350"/>
            <a:ext cx="889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5A46CF01-A7F2-48E2-B468-A61B3DBEA2E4}" type="datetime1">
              <a:rPr lang="da-DK" smtClean="0"/>
              <a:t>10-02-2026</a:t>
            </a:fld>
            <a:endParaRPr lang="en-GB" dirty="0"/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365000" y="6165118"/>
            <a:ext cx="972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7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410800" y="6086350"/>
            <a:ext cx="601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73A0CD"/>
                </a:solidFill>
                <a:latin typeface="Calibri" panose="020F0502020204030204" pitchFamily="34" charset="0"/>
              </a:defRPr>
            </a:lvl1pPr>
          </a:lstStyle>
          <a:p>
            <a:fld id="{CBCF9B5F-7303-487F-84C3-25EFE368C5C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35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90" r:id="rId22"/>
    <p:sldLayoutId id="2147483787" r:id="rId23"/>
    <p:sldLayoutId id="2147483788" r:id="rId24"/>
    <p:sldLayoutId id="2147483789" r:id="rId25"/>
    <p:sldLayoutId id="2147483791" r:id="rId26"/>
  </p:sldLayoutIdLst>
  <p:hf sldNum="0" hdr="0" ftr="0" dt="0"/>
  <p:txStyles>
    <p:titleStyle>
      <a:lvl1pPr algn="l" defTabSz="1219170" rtl="0" eaLnBrk="1" latinLnBrk="0" hangingPunct="1">
        <a:lnSpc>
          <a:spcPts val="3300"/>
        </a:lnSpc>
        <a:spcBef>
          <a:spcPct val="0"/>
        </a:spcBef>
        <a:buNone/>
        <a:defRPr sz="3200" b="1" kern="1200">
          <a:solidFill>
            <a:srgbClr val="11497B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8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1pPr>
      <a:lvl2pPr marL="54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2pPr>
      <a:lvl3pPr marL="90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3pPr>
      <a:lvl4pPr marL="126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4pPr>
      <a:lvl5pPr marL="1620000" indent="-180000" algn="l" defTabSz="1219170" rtl="0" eaLnBrk="1" latinLnBrk="0" hangingPunct="1">
        <a:spcBef>
          <a:spcPts val="0"/>
        </a:spcBef>
        <a:buFont typeface="Arial" pitchFamily="34" charset="0"/>
        <a:buChar char="•"/>
        <a:defRPr sz="1700" kern="12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jpg"/><Relationship Id="rId26" Type="http://schemas.openxmlformats.org/officeDocument/2006/relationships/image" Target="../media/image34.jpeg"/><Relationship Id="rId3" Type="http://schemas.openxmlformats.org/officeDocument/2006/relationships/image" Target="../media/image11.jpeg"/><Relationship Id="rId21" Type="http://schemas.openxmlformats.org/officeDocument/2006/relationships/image" Target="../media/image29.jp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jpe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jpeg"/><Relationship Id="rId20" Type="http://schemas.openxmlformats.org/officeDocument/2006/relationships/image" Target="../media/image28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24" Type="http://schemas.openxmlformats.org/officeDocument/2006/relationships/image" Target="../media/image32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Relationship Id="rId22" Type="http://schemas.openxmlformats.org/officeDocument/2006/relationships/image" Target="../media/image30.jpeg"/><Relationship Id="rId27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Undertitel 5">
            <a:extLst>
              <a:ext uri="{FF2B5EF4-FFF2-40B4-BE49-F238E27FC236}">
                <a16:creationId xmlns:a16="http://schemas.microsoft.com/office/drawing/2014/main" id="{F7C83F35-C12A-417B-9610-989823489450}"/>
              </a:ext>
            </a:extLst>
          </p:cNvPr>
          <p:cNvSpPr txBox="1">
            <a:spLocks/>
          </p:cNvSpPr>
          <p:nvPr/>
        </p:nvSpPr>
        <p:spPr>
          <a:xfrm>
            <a:off x="4060136" y="3737660"/>
            <a:ext cx="4071727" cy="1087973"/>
          </a:xfrm>
          <a:prstGeom prst="rect">
            <a:avLst/>
          </a:prstGeom>
        </p:spPr>
        <p:txBody>
          <a:bodyPr/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chemeClr val="bg1"/>
                </a:solidFill>
                <a:cs typeface="Grundfos TheSans"/>
              </a:rPr>
              <a:t>Michel Noaparast, Development Engineer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chemeClr val="bg1"/>
                </a:solidFill>
                <a:cs typeface="Grundfos TheSans"/>
              </a:rPr>
              <a:t>Tobias Randers Olesen, Development Engineer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chemeClr val="bg1"/>
                </a:solidFill>
                <a:cs typeface="Grundfos TheSans"/>
              </a:rPr>
              <a:t>Dr. Nicholas Pedersen, Senior Manager</a:t>
            </a:r>
          </a:p>
        </p:txBody>
      </p:sp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2868843" y="2356881"/>
            <a:ext cx="645431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Performance-based Tolerance Specification for a</a:t>
            </a:r>
            <a:endParaRPr lang="en-US" sz="3200" dirty="0"/>
          </a:p>
        </p:txBody>
      </p:sp>
      <p:sp>
        <p:nvSpPr>
          <p:cNvPr id="41" name="Titel 4">
            <a:extLst>
              <a:ext uri="{FF2B5EF4-FFF2-40B4-BE49-F238E27FC236}">
                <a16:creationId xmlns:a16="http://schemas.microsoft.com/office/drawing/2014/main" id="{E98ED25A-AA65-4E67-B591-208D9502D2F1}"/>
              </a:ext>
            </a:extLst>
          </p:cNvPr>
          <p:cNvSpPr txBox="1">
            <a:spLocks/>
          </p:cNvSpPr>
          <p:nvPr/>
        </p:nvSpPr>
        <p:spPr>
          <a:xfrm>
            <a:off x="4506225" y="4630993"/>
            <a:ext cx="3167816" cy="1261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da-DK" sz="1000" b="0" dirty="0">
                <a:latin typeface="Calibri" panose="020F0502020204030204" pitchFamily="34" charset="0"/>
                <a:cs typeface="Grundfos TheSans"/>
              </a:rPr>
              <a:t>GRUNDFOS </a:t>
            </a:r>
            <a:r>
              <a:rPr lang="da-DK" sz="1000" dirty="0">
                <a:latin typeface="Calibri" panose="020F0502020204030204" pitchFamily="34" charset="0"/>
                <a:cs typeface="Grundfos TheSans"/>
              </a:rPr>
              <a:t>PRODUCTS AND OFFERINGS</a:t>
            </a:r>
          </a:p>
        </p:txBody>
      </p:sp>
      <p:sp>
        <p:nvSpPr>
          <p:cNvPr id="46" name="Titel 4">
            <a:extLst>
              <a:ext uri="{FF2B5EF4-FFF2-40B4-BE49-F238E27FC236}">
                <a16:creationId xmlns:a16="http://schemas.microsoft.com/office/drawing/2014/main" id="{FB5750B1-1102-471A-8B7A-375241329C63}"/>
              </a:ext>
            </a:extLst>
          </p:cNvPr>
          <p:cNvSpPr txBox="1">
            <a:spLocks/>
          </p:cNvSpPr>
          <p:nvPr/>
        </p:nvSpPr>
        <p:spPr>
          <a:xfrm>
            <a:off x="2868843" y="2709961"/>
            <a:ext cx="6454313" cy="57291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4400" dirty="0"/>
              <a:t>Centrifugal Pump Impeller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0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22" name="Titel 4">
            <a:extLst>
              <a:ext uri="{FF2B5EF4-FFF2-40B4-BE49-F238E27FC236}">
                <a16:creationId xmlns:a16="http://schemas.microsoft.com/office/drawing/2014/main" id="{0DE52E04-B63B-4B50-AD8D-EDFEF20DD1E9}"/>
              </a:ext>
            </a:extLst>
          </p:cNvPr>
          <p:cNvSpPr txBox="1">
            <a:spLocks/>
          </p:cNvSpPr>
          <p:nvPr/>
        </p:nvSpPr>
        <p:spPr>
          <a:xfrm>
            <a:off x="295275" y="1258329"/>
            <a:ext cx="167640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50000"/>
                  </a:schemeClr>
                </a:solidFill>
              </a:rPr>
              <a:t>Hypothesis</a:t>
            </a:r>
            <a:endParaRPr lang="en-US" sz="32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3" name="Titel 4">
            <a:extLst>
              <a:ext uri="{FF2B5EF4-FFF2-40B4-BE49-F238E27FC236}">
                <a16:creationId xmlns:a16="http://schemas.microsoft.com/office/drawing/2014/main" id="{C2E0FA55-2A4C-4E7B-A2FB-22788A871422}"/>
              </a:ext>
            </a:extLst>
          </p:cNvPr>
          <p:cNvSpPr txBox="1">
            <a:spLocks/>
          </p:cNvSpPr>
          <p:nvPr/>
        </p:nvSpPr>
        <p:spPr>
          <a:xfrm>
            <a:off x="2047875" y="1258328"/>
            <a:ext cx="6696077" cy="6079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Can be done by replacing traditional tolerances with tolerance zones based on sensitivity studies.</a:t>
            </a:r>
            <a:endParaRPr lang="en-US" sz="3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3868100-5A3A-4E70-9067-FF00BB32A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25" b="43583" l="8071" r="91677">
                        <a14:foregroundMark x1="20303" y1="35918" x2="20303" y2="35918"/>
                        <a14:foregroundMark x1="11728" y1="36720" x2="11728" y2="36720"/>
                        <a14:foregroundMark x1="8953" y1="33244" x2="8953" y2="33244"/>
                        <a14:foregroundMark x1="19546" y1="43761" x2="19546" y2="43761"/>
                        <a14:foregroundMark x1="86633" y1="32264" x2="86633" y2="32264"/>
                        <a14:foregroundMark x1="91803" y1="31462" x2="91803" y2="31462"/>
                        <a14:foregroundMark x1="8071" y1="33333" x2="8071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49" t="24157" r="7400" b="54280"/>
          <a:stretch/>
        </p:blipFill>
        <p:spPr>
          <a:xfrm>
            <a:off x="1171508" y="3274718"/>
            <a:ext cx="3924367" cy="1404447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F95CF3-8833-409E-BE55-0EA51EAB5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25" b="43583" l="8071" r="91677">
                        <a14:foregroundMark x1="20303" y1="35918" x2="20303" y2="35918"/>
                        <a14:foregroundMark x1="11728" y1="36720" x2="11728" y2="36720"/>
                        <a14:foregroundMark x1="8953" y1="33244" x2="8953" y2="33244"/>
                        <a14:foregroundMark x1="19546" y1="43761" x2="19546" y2="43761"/>
                        <a14:foregroundMark x1="86633" y1="32264" x2="86633" y2="32264"/>
                        <a14:foregroundMark x1="91803" y1="31462" x2="91803" y2="31462"/>
                        <a14:foregroundMark x1="8071" y1="33333" x2="8071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49" t="24157" r="7400" b="54280"/>
          <a:stretch/>
        </p:blipFill>
        <p:spPr>
          <a:xfrm>
            <a:off x="7248458" y="3429000"/>
            <a:ext cx="3924367" cy="1404447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BC8CEAAC-37BD-4F79-BA14-45BD3DE9BB9A}"/>
              </a:ext>
            </a:extLst>
          </p:cNvPr>
          <p:cNvSpPr/>
          <p:nvPr/>
        </p:nvSpPr>
        <p:spPr>
          <a:xfrm>
            <a:off x="5834029" y="3741654"/>
            <a:ext cx="866774" cy="625308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5B63420-D86B-4FBA-8C63-8EB1D81A99ED}"/>
              </a:ext>
            </a:extLst>
          </p:cNvPr>
          <p:cNvSpPr/>
          <p:nvPr/>
        </p:nvSpPr>
        <p:spPr>
          <a:xfrm>
            <a:off x="7975600" y="3741654"/>
            <a:ext cx="625955" cy="817646"/>
          </a:xfrm>
          <a:custGeom>
            <a:avLst/>
            <a:gdLst>
              <a:gd name="connsiteX0" fmla="*/ 0 w 679508"/>
              <a:gd name="connsiteY0" fmla="*/ 0 h 897622"/>
              <a:gd name="connsiteX1" fmla="*/ 109057 w 679508"/>
              <a:gd name="connsiteY1" fmla="*/ 343949 h 897622"/>
              <a:gd name="connsiteX2" fmla="*/ 444617 w 679508"/>
              <a:gd name="connsiteY2" fmla="*/ 721453 h 897622"/>
              <a:gd name="connsiteX3" fmla="*/ 679508 w 679508"/>
              <a:gd name="connsiteY3" fmla="*/ 897622 h 89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508" h="897622">
                <a:moveTo>
                  <a:pt x="0" y="0"/>
                </a:moveTo>
                <a:cubicBezTo>
                  <a:pt x="17477" y="111853"/>
                  <a:pt x="34954" y="223707"/>
                  <a:pt x="109057" y="343949"/>
                </a:cubicBezTo>
                <a:cubicBezTo>
                  <a:pt x="183160" y="464191"/>
                  <a:pt x="349542" y="629174"/>
                  <a:pt x="444617" y="721453"/>
                </a:cubicBezTo>
                <a:cubicBezTo>
                  <a:pt x="539692" y="813732"/>
                  <a:pt x="609600" y="855677"/>
                  <a:pt x="679508" y="897622"/>
                </a:cubicBezTo>
              </a:path>
            </a:pathLst>
          </a:custGeom>
          <a:noFill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4F6CD02-3E6C-477F-BABD-727F39731DAC}"/>
              </a:ext>
            </a:extLst>
          </p:cNvPr>
          <p:cNvSpPr/>
          <p:nvPr/>
        </p:nvSpPr>
        <p:spPr>
          <a:xfrm>
            <a:off x="10279018" y="3986969"/>
            <a:ext cx="58723" cy="706486"/>
          </a:xfrm>
          <a:custGeom>
            <a:avLst/>
            <a:gdLst>
              <a:gd name="connsiteX0" fmla="*/ 0 w 58723"/>
              <a:gd name="connsiteY0" fmla="*/ 0 h 788565"/>
              <a:gd name="connsiteX1" fmla="*/ 16778 w 58723"/>
              <a:gd name="connsiteY1" fmla="*/ 343949 h 788565"/>
              <a:gd name="connsiteX2" fmla="*/ 58723 w 58723"/>
              <a:gd name="connsiteY2" fmla="*/ 788565 h 7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23" h="788565">
                <a:moveTo>
                  <a:pt x="0" y="0"/>
                </a:moveTo>
                <a:cubicBezTo>
                  <a:pt x="3495" y="106261"/>
                  <a:pt x="6991" y="212522"/>
                  <a:pt x="16778" y="343949"/>
                </a:cubicBezTo>
                <a:cubicBezTo>
                  <a:pt x="26565" y="475377"/>
                  <a:pt x="42644" y="631971"/>
                  <a:pt x="58723" y="788565"/>
                </a:cubicBezTo>
              </a:path>
            </a:pathLst>
          </a:custGeom>
          <a:noFill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DF52CE0A-95C1-4820-8105-3D12C9E70EE2}"/>
              </a:ext>
            </a:extLst>
          </p:cNvPr>
          <p:cNvSpPr txBox="1">
            <a:spLocks/>
          </p:cNvSpPr>
          <p:nvPr/>
        </p:nvSpPr>
        <p:spPr>
          <a:xfrm>
            <a:off x="2971801" y="3427118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/>
              <a:t>+/- 0.3 mm</a:t>
            </a:r>
            <a:endParaRPr lang="en-US" sz="2400" dirty="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8600BF29-18E5-4600-9136-A1EA2D194C4B}"/>
              </a:ext>
            </a:extLst>
          </p:cNvPr>
          <p:cNvSpPr txBox="1">
            <a:spLocks/>
          </p:cNvSpPr>
          <p:nvPr/>
        </p:nvSpPr>
        <p:spPr>
          <a:xfrm>
            <a:off x="9039227" y="3548062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/>
              <a:t>+/- 0.5 mm</a:t>
            </a:r>
            <a:endParaRPr lang="en-US" sz="2400" dirty="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84B381E-7805-4943-A995-165FDF1C08E4}"/>
              </a:ext>
            </a:extLst>
          </p:cNvPr>
          <p:cNvSpPr txBox="1">
            <a:spLocks/>
          </p:cNvSpPr>
          <p:nvPr/>
        </p:nvSpPr>
        <p:spPr>
          <a:xfrm>
            <a:off x="7896227" y="3313702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/>
              <a:t>+/- 0.1 mm</a:t>
            </a:r>
            <a:endParaRPr lang="en-US" sz="2400" dirty="0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D0DD4ABC-7D6A-4043-A4FD-B4904BF7CA58}"/>
              </a:ext>
            </a:extLst>
          </p:cNvPr>
          <p:cNvSpPr txBox="1">
            <a:spLocks/>
          </p:cNvSpPr>
          <p:nvPr/>
        </p:nvSpPr>
        <p:spPr>
          <a:xfrm>
            <a:off x="10448992" y="3659596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/>
              <a:t>+/- 0.1 mm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02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989843" y="2208042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Solution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828418" y="2208041"/>
            <a:ext cx="706755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Robustness evaluation</a:t>
            </a:r>
            <a:endParaRPr lang="en-US" sz="32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D2F594-FEB2-43A6-9FD9-E3BAFF345896}"/>
              </a:ext>
            </a:extLst>
          </p:cNvPr>
          <p:cNvSpPr/>
          <p:nvPr/>
        </p:nvSpPr>
        <p:spPr>
          <a:xfrm>
            <a:off x="2355898" y="3189570"/>
            <a:ext cx="1806819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 err="1"/>
              <a:t>Create</a:t>
            </a:r>
            <a:r>
              <a:rPr lang="da-DK" dirty="0"/>
              <a:t> </a:t>
            </a:r>
            <a:r>
              <a:rPr lang="da-DK" sz="2000" dirty="0" err="1"/>
              <a:t>mesh</a:t>
            </a:r>
            <a:endParaRPr lang="da-DK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5EDBF5-9B8B-439C-AF55-EE2D9652A76A}"/>
              </a:ext>
            </a:extLst>
          </p:cNvPr>
          <p:cNvSpPr/>
          <p:nvPr/>
        </p:nvSpPr>
        <p:spPr>
          <a:xfrm>
            <a:off x="4928470" y="3189570"/>
            <a:ext cx="1806819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 err="1"/>
              <a:t>Perturb</a:t>
            </a:r>
            <a:r>
              <a:rPr lang="da-DK" sz="2000" dirty="0"/>
              <a:t> </a:t>
            </a:r>
            <a:r>
              <a:rPr lang="da-DK" sz="2000" dirty="0" err="1"/>
              <a:t>geometry</a:t>
            </a:r>
            <a:endParaRPr lang="da-DK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4A38CF-E129-48DE-857B-F4B5790CF1E2}"/>
              </a:ext>
            </a:extLst>
          </p:cNvPr>
          <p:cNvSpPr/>
          <p:nvPr/>
        </p:nvSpPr>
        <p:spPr>
          <a:xfrm>
            <a:off x="7501042" y="3189570"/>
            <a:ext cx="1806819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Perform CFD</a:t>
            </a:r>
            <a:endParaRPr lang="da-DK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7F2661B-23C5-4A7D-8B58-448640488F36}"/>
              </a:ext>
            </a:extLst>
          </p:cNvPr>
          <p:cNvSpPr/>
          <p:nvPr/>
        </p:nvSpPr>
        <p:spPr>
          <a:xfrm>
            <a:off x="6225858" y="4862860"/>
            <a:ext cx="1806819" cy="1147868"/>
          </a:xfrm>
          <a:prstGeom prst="roundRect">
            <a:avLst>
              <a:gd name="adj" fmla="val 61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OptiSLang/</a:t>
            </a:r>
            <a:r>
              <a:rPr lang="da-DK" sz="2000" dirty="0" err="1"/>
              <a:t>DoE</a:t>
            </a:r>
            <a:endParaRPr lang="da-DK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DF3FB7-99EC-4EAE-A1FC-233605594586}"/>
              </a:ext>
            </a:extLst>
          </p:cNvPr>
          <p:cNvCxnSpPr>
            <a:stCxn id="2" idx="3"/>
            <a:endCxn id="15" idx="1"/>
          </p:cNvCxnSpPr>
          <p:nvPr/>
        </p:nvCxnSpPr>
        <p:spPr>
          <a:xfrm>
            <a:off x="4162717" y="3763504"/>
            <a:ext cx="765753" cy="0"/>
          </a:xfrm>
          <a:prstGeom prst="straightConnector1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1A72DE-3FCB-4C95-9F0B-3A871080F5B5}"/>
              </a:ext>
            </a:extLst>
          </p:cNvPr>
          <p:cNvCxnSpPr/>
          <p:nvPr/>
        </p:nvCxnSpPr>
        <p:spPr>
          <a:xfrm>
            <a:off x="6735289" y="3763504"/>
            <a:ext cx="765753" cy="0"/>
          </a:xfrm>
          <a:prstGeom prst="straightConnector1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73A28E8-944F-4024-A45D-DFD9E77C74D2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7668887" y="4701229"/>
            <a:ext cx="1099356" cy="371775"/>
          </a:xfrm>
          <a:prstGeom prst="bentConnector2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E2F9278-4A4D-416E-B4DC-B44B67C39A42}"/>
              </a:ext>
            </a:extLst>
          </p:cNvPr>
          <p:cNvCxnSpPr>
            <a:cxnSpLocks/>
            <a:stCxn id="17" idx="1"/>
            <a:endCxn id="15" idx="2"/>
          </p:cNvCxnSpPr>
          <p:nvPr/>
        </p:nvCxnSpPr>
        <p:spPr>
          <a:xfrm rot="10800000">
            <a:off x="5831880" y="4337438"/>
            <a:ext cx="393978" cy="1099356"/>
          </a:xfrm>
          <a:prstGeom prst="bentConnector2">
            <a:avLst/>
          </a:prstGeom>
          <a:ln w="31750">
            <a:solidFill>
              <a:srgbClr val="7C7C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84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60DAED-A5E7-4E62-9AE7-84F51B644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947" y="159457"/>
            <a:ext cx="7457240" cy="6169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a-DK" dirty="0"/>
              <a:t>Fluid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922C-D6BA-4F09-A5CF-55E57D9844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/>
          <a:lstStyle/>
          <a:p>
            <a:r>
              <a:rPr lang="en-US" dirty="0"/>
              <a:t>Periodic symmetry -&gt; Single channel domain</a:t>
            </a:r>
          </a:p>
          <a:p>
            <a:r>
              <a:rPr lang="en-US" dirty="0"/>
              <a:t>Components:</a:t>
            </a:r>
          </a:p>
          <a:p>
            <a:pPr lvl="1"/>
            <a:r>
              <a:rPr lang="en-US" dirty="0"/>
              <a:t>Front cavity</a:t>
            </a:r>
          </a:p>
          <a:p>
            <a:pPr lvl="1"/>
            <a:r>
              <a:rPr lang="en-US" dirty="0"/>
              <a:t>Back cavity</a:t>
            </a:r>
          </a:p>
          <a:p>
            <a:pPr lvl="1"/>
            <a:r>
              <a:rPr lang="en-US" dirty="0"/>
              <a:t>Impeller</a:t>
            </a:r>
          </a:p>
          <a:p>
            <a:pPr lvl="1"/>
            <a:r>
              <a:rPr lang="en-US" dirty="0"/>
              <a:t>Guide vane</a:t>
            </a:r>
          </a:p>
          <a:p>
            <a:pPr lvl="1"/>
            <a:r>
              <a:rPr lang="en-US" dirty="0"/>
              <a:t>Inlet pipe</a:t>
            </a:r>
          </a:p>
          <a:p>
            <a:pPr lvl="1"/>
            <a:r>
              <a:rPr lang="en-US" dirty="0"/>
              <a:t>Outlet pipe</a:t>
            </a:r>
          </a:p>
        </p:txBody>
      </p:sp>
    </p:spTree>
    <p:extLst>
      <p:ext uri="{BB962C8B-B14F-4D97-AF65-F5344CB8AC3E}">
        <p14:creationId xmlns:p14="http://schemas.microsoft.com/office/powerpoint/2010/main" val="30235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a-DK" dirty="0" err="1"/>
              <a:t>Mesh</a:t>
            </a:r>
            <a:r>
              <a:rPr lang="da-DK" dirty="0"/>
              <a:t>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922C-D6BA-4F09-A5CF-55E57D9844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3990921" cy="4711002"/>
          </a:xfrm>
        </p:spPr>
        <p:txBody>
          <a:bodyPr/>
          <a:lstStyle/>
          <a:p>
            <a:r>
              <a:rPr lang="da-DK" dirty="0"/>
              <a:t>GridPro v6.7</a:t>
            </a:r>
          </a:p>
          <a:p>
            <a:r>
              <a:rPr lang="da-DK" dirty="0" err="1"/>
              <a:t>Structured</a:t>
            </a:r>
            <a:r>
              <a:rPr lang="da-DK" dirty="0"/>
              <a:t> </a:t>
            </a:r>
            <a:r>
              <a:rPr lang="da-DK" dirty="0" err="1"/>
              <a:t>hexahedral</a:t>
            </a:r>
            <a:r>
              <a:rPr lang="da-DK" dirty="0"/>
              <a:t> </a:t>
            </a:r>
            <a:r>
              <a:rPr lang="da-DK" dirty="0" err="1"/>
              <a:t>meshes</a:t>
            </a:r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B05DB-4F03-4415-8461-B6FD6D895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0197">
            <a:off x="-6618821" y="-536358"/>
            <a:ext cx="10989585" cy="493991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AFBA5F-E01E-413E-ACD3-722D9C7C9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24276"/>
              </p:ext>
            </p:extLst>
          </p:nvPr>
        </p:nvGraphicFramePr>
        <p:xfrm>
          <a:off x="5671759" y="449346"/>
          <a:ext cx="4839403" cy="1905512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1173371">
                  <a:extLst>
                    <a:ext uri="{9D8B030D-6E8A-4147-A177-3AD203B41FA5}">
                      <a16:colId xmlns:a16="http://schemas.microsoft.com/office/drawing/2014/main" val="4190294373"/>
                    </a:ext>
                  </a:extLst>
                </a:gridCol>
                <a:gridCol w="1743124">
                  <a:extLst>
                    <a:ext uri="{9D8B030D-6E8A-4147-A177-3AD203B41FA5}">
                      <a16:colId xmlns:a16="http://schemas.microsoft.com/office/drawing/2014/main" val="1234849192"/>
                    </a:ext>
                  </a:extLst>
                </a:gridCol>
                <a:gridCol w="1922908">
                  <a:extLst>
                    <a:ext uri="{9D8B030D-6E8A-4147-A177-3AD203B41FA5}">
                      <a16:colId xmlns:a16="http://schemas.microsoft.com/office/drawing/2014/main" val="1768942350"/>
                    </a:ext>
                  </a:extLst>
                </a:gridCol>
              </a:tblGrid>
              <a:tr h="272216">
                <a:tc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Cell </a:t>
                      </a:r>
                      <a:r>
                        <a:rPr lang="da-DK" sz="1400" dirty="0" err="1"/>
                        <a:t>count</a:t>
                      </a:r>
                      <a:endParaRPr lang="da-DK" sz="1400" dirty="0"/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dirty="0"/>
                        <a:t>Min. </a:t>
                      </a:r>
                      <a:r>
                        <a:rPr lang="da-DK" sz="1400" dirty="0" err="1"/>
                        <a:t>orthogonal</a:t>
                      </a:r>
                      <a:r>
                        <a:rPr lang="da-DK" sz="1400" dirty="0"/>
                        <a:t> angle</a:t>
                      </a:r>
                    </a:p>
                  </a:txBody>
                  <a:tcPr marL="54443" marR="54443" marT="27222" marB="27222" anchor="ctr"/>
                </a:tc>
                <a:extLst>
                  <a:ext uri="{0D108BD9-81ED-4DB2-BD59-A6C34878D82A}">
                    <a16:rowId xmlns:a16="http://schemas.microsoft.com/office/drawing/2014/main" val="2452638034"/>
                  </a:ext>
                </a:extLst>
              </a:tr>
              <a:tr h="272216">
                <a:tc>
                  <a:txBody>
                    <a:bodyPr/>
                    <a:lstStyle/>
                    <a:p>
                      <a:r>
                        <a:rPr lang="da-DK" sz="1400" dirty="0"/>
                        <a:t>Front </a:t>
                      </a:r>
                      <a:r>
                        <a:rPr lang="da-DK" sz="1400" dirty="0" err="1"/>
                        <a:t>cavity</a:t>
                      </a:r>
                      <a:endParaRPr lang="da-DK" sz="1400" dirty="0"/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88,683 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46.9</a:t>
                      </a:r>
                    </a:p>
                  </a:txBody>
                  <a:tcPr marL="54443" marR="54443" marT="27222" marB="27222" anchor="ctr"/>
                </a:tc>
                <a:extLst>
                  <a:ext uri="{0D108BD9-81ED-4DB2-BD59-A6C34878D82A}">
                    <a16:rowId xmlns:a16="http://schemas.microsoft.com/office/drawing/2014/main" val="373705400"/>
                  </a:ext>
                </a:extLst>
              </a:tr>
              <a:tr h="272216">
                <a:tc>
                  <a:txBody>
                    <a:bodyPr/>
                    <a:lstStyle/>
                    <a:p>
                      <a:r>
                        <a:rPr lang="da-DK" sz="1400" dirty="0"/>
                        <a:t>Back </a:t>
                      </a:r>
                      <a:r>
                        <a:rPr lang="da-DK" sz="1400" dirty="0" err="1"/>
                        <a:t>cavity</a:t>
                      </a:r>
                      <a:endParaRPr lang="da-DK" sz="1400" dirty="0"/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28,425 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53.0</a:t>
                      </a:r>
                    </a:p>
                  </a:txBody>
                  <a:tcPr marL="54443" marR="54443" marT="27222" marB="27222" anchor="ctr"/>
                </a:tc>
                <a:extLst>
                  <a:ext uri="{0D108BD9-81ED-4DB2-BD59-A6C34878D82A}">
                    <a16:rowId xmlns:a16="http://schemas.microsoft.com/office/drawing/2014/main" val="195978559"/>
                  </a:ext>
                </a:extLst>
              </a:tr>
              <a:tr h="272216">
                <a:tc>
                  <a:txBody>
                    <a:bodyPr/>
                    <a:lstStyle/>
                    <a:p>
                      <a:r>
                        <a:rPr lang="da-DK" sz="1400" dirty="0"/>
                        <a:t>Impeller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325,616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24.7</a:t>
                      </a:r>
                    </a:p>
                  </a:txBody>
                  <a:tcPr marL="54443" marR="54443" marT="27222" marB="27222" anchor="ctr"/>
                </a:tc>
                <a:extLst>
                  <a:ext uri="{0D108BD9-81ED-4DB2-BD59-A6C34878D82A}">
                    <a16:rowId xmlns:a16="http://schemas.microsoft.com/office/drawing/2014/main" val="3402145798"/>
                  </a:ext>
                </a:extLst>
              </a:tr>
              <a:tr h="272216">
                <a:tc>
                  <a:txBody>
                    <a:bodyPr/>
                    <a:lstStyle/>
                    <a:p>
                      <a:r>
                        <a:rPr lang="da-DK" sz="1400" dirty="0"/>
                        <a:t>Guide vane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121,312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27.5</a:t>
                      </a:r>
                    </a:p>
                  </a:txBody>
                  <a:tcPr marL="54443" marR="54443" marT="27222" marB="27222" anchor="ctr"/>
                </a:tc>
                <a:extLst>
                  <a:ext uri="{0D108BD9-81ED-4DB2-BD59-A6C34878D82A}">
                    <a16:rowId xmlns:a16="http://schemas.microsoft.com/office/drawing/2014/main" val="62422916"/>
                  </a:ext>
                </a:extLst>
              </a:tr>
              <a:tr h="272216">
                <a:tc>
                  <a:txBody>
                    <a:bodyPr/>
                    <a:lstStyle/>
                    <a:p>
                      <a:r>
                        <a:rPr lang="da-DK" sz="1400" dirty="0" err="1"/>
                        <a:t>Inlet</a:t>
                      </a:r>
                      <a:r>
                        <a:rPr lang="da-DK" sz="1400" dirty="0"/>
                        <a:t> </a:t>
                      </a:r>
                      <a:r>
                        <a:rPr lang="da-DK" sz="1400" dirty="0" err="1"/>
                        <a:t>pipe</a:t>
                      </a:r>
                      <a:endParaRPr lang="da-DK" sz="1400" dirty="0"/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8,957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87.8</a:t>
                      </a:r>
                    </a:p>
                  </a:txBody>
                  <a:tcPr marL="54443" marR="54443" marT="27222" marB="27222" anchor="ctr"/>
                </a:tc>
                <a:extLst>
                  <a:ext uri="{0D108BD9-81ED-4DB2-BD59-A6C34878D82A}">
                    <a16:rowId xmlns:a16="http://schemas.microsoft.com/office/drawing/2014/main" val="176664559"/>
                  </a:ext>
                </a:extLst>
              </a:tr>
              <a:tr h="272216">
                <a:tc>
                  <a:txBody>
                    <a:bodyPr/>
                    <a:lstStyle/>
                    <a:p>
                      <a:r>
                        <a:rPr lang="da-DK" sz="1400" dirty="0"/>
                        <a:t>Outlet </a:t>
                      </a:r>
                      <a:r>
                        <a:rPr lang="da-DK" sz="1400" dirty="0" err="1"/>
                        <a:t>pipe</a:t>
                      </a:r>
                      <a:endParaRPr lang="da-DK" sz="1400" dirty="0"/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12,337 </a:t>
                      </a:r>
                    </a:p>
                  </a:txBody>
                  <a:tcPr marL="54443" marR="54443" marT="27222" marB="27222" anchor="ctr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87.6</a:t>
                      </a:r>
                    </a:p>
                  </a:txBody>
                  <a:tcPr marL="54443" marR="54443" marT="27222" marB="27222" anchor="ctr"/>
                </a:tc>
                <a:extLst>
                  <a:ext uri="{0D108BD9-81ED-4DB2-BD59-A6C34878D82A}">
                    <a16:rowId xmlns:a16="http://schemas.microsoft.com/office/drawing/2014/main" val="111870182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F096B58-F734-44D9-892C-7AA7D827EDED}"/>
              </a:ext>
            </a:extLst>
          </p:cNvPr>
          <p:cNvSpPr/>
          <p:nvPr/>
        </p:nvSpPr>
        <p:spPr>
          <a:xfrm>
            <a:off x="5671759" y="1264031"/>
            <a:ext cx="4839403" cy="529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5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a-DK" dirty="0"/>
              <a:t>CFD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922C-D6BA-4F09-A5CF-55E57D9844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/>
          <a:lstStyle/>
          <a:p>
            <a:r>
              <a:rPr lang="en-US" dirty="0"/>
              <a:t>ANSYS CFX 2019 R1</a:t>
            </a:r>
          </a:p>
          <a:p>
            <a:r>
              <a:rPr lang="en-US" dirty="0"/>
              <a:t>Convergence good, averaged result</a:t>
            </a:r>
          </a:p>
          <a:p>
            <a:r>
              <a:rPr lang="en-US" dirty="0"/>
              <a:t>Good match between CFD and test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B0E410-0967-4255-88AB-D7B4A28F2407}"/>
              </a:ext>
            </a:extLst>
          </p:cNvPr>
          <p:cNvGrpSpPr/>
          <p:nvPr/>
        </p:nvGrpSpPr>
        <p:grpSpPr>
          <a:xfrm>
            <a:off x="762060" y="2218069"/>
            <a:ext cx="6402533" cy="3653831"/>
            <a:chOff x="762060" y="2218069"/>
            <a:chExt cx="6402533" cy="36538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F5EB46-16A4-42EB-B1CD-6A96ED5D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60" y="2218069"/>
              <a:ext cx="6402533" cy="3653831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484C7F-4A8B-4AB3-9495-162FF2015EAB}"/>
                </a:ext>
              </a:extLst>
            </p:cNvPr>
            <p:cNvCxnSpPr/>
            <p:nvPr/>
          </p:nvCxnSpPr>
          <p:spPr>
            <a:xfrm>
              <a:off x="5868140" y="3143213"/>
              <a:ext cx="1100831" cy="0"/>
            </a:xfrm>
            <a:prstGeom prst="straightConnector1">
              <a:avLst/>
            </a:prstGeom>
            <a:ln w="19050">
              <a:solidFill>
                <a:srgbClr val="585858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62B3841C-04BD-4A2D-B977-A672627A8BB8}"/>
                </a:ext>
              </a:extLst>
            </p:cNvPr>
            <p:cNvSpPr txBox="1">
              <a:spLocks/>
            </p:cNvSpPr>
            <p:nvPr/>
          </p:nvSpPr>
          <p:spPr>
            <a:xfrm>
              <a:off x="5814144" y="2886105"/>
              <a:ext cx="1208824" cy="30121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18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54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0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26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62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solidFill>
                    <a:srgbClr val="585858"/>
                  </a:solidFill>
                </a:rPr>
                <a:t>Averaged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2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a-DK" dirty="0"/>
              <a:t>CFD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922C-D6BA-4F09-A5CF-55E57D9844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/>
          <a:lstStyle/>
          <a:p>
            <a:r>
              <a:rPr lang="en-US" dirty="0"/>
              <a:t>ANSYS CFX 2019 R1</a:t>
            </a:r>
          </a:p>
          <a:p>
            <a:r>
              <a:rPr lang="en-US" dirty="0"/>
              <a:t>Convergence good, averaged result</a:t>
            </a:r>
          </a:p>
          <a:p>
            <a:r>
              <a:rPr lang="en-US" dirty="0"/>
              <a:t>Good match between CFD and test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B0E410-0967-4255-88AB-D7B4A28F2407}"/>
              </a:ext>
            </a:extLst>
          </p:cNvPr>
          <p:cNvGrpSpPr/>
          <p:nvPr/>
        </p:nvGrpSpPr>
        <p:grpSpPr>
          <a:xfrm>
            <a:off x="7577367" y="767543"/>
            <a:ext cx="3809939" cy="2174276"/>
            <a:chOff x="762060" y="2218069"/>
            <a:chExt cx="6402533" cy="36538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F5EB46-16A4-42EB-B1CD-6A96ED5D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60" y="2218069"/>
              <a:ext cx="6402533" cy="3653831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484C7F-4A8B-4AB3-9495-162FF2015EAB}"/>
                </a:ext>
              </a:extLst>
            </p:cNvPr>
            <p:cNvCxnSpPr/>
            <p:nvPr/>
          </p:nvCxnSpPr>
          <p:spPr>
            <a:xfrm>
              <a:off x="5868140" y="3143213"/>
              <a:ext cx="1100831" cy="0"/>
            </a:xfrm>
            <a:prstGeom prst="straightConnector1">
              <a:avLst/>
            </a:prstGeom>
            <a:ln w="19050">
              <a:solidFill>
                <a:srgbClr val="585858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62B3841C-04BD-4A2D-B977-A672627A8BB8}"/>
                </a:ext>
              </a:extLst>
            </p:cNvPr>
            <p:cNvSpPr txBox="1">
              <a:spLocks/>
            </p:cNvSpPr>
            <p:nvPr/>
          </p:nvSpPr>
          <p:spPr>
            <a:xfrm>
              <a:off x="5814144" y="2886105"/>
              <a:ext cx="1208824" cy="30121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18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54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0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26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62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800" dirty="0">
                  <a:solidFill>
                    <a:srgbClr val="585858"/>
                  </a:solidFill>
                </a:rPr>
                <a:t>Averaged</a:t>
              </a:r>
              <a:endParaRPr lang="en-US" sz="1400" dirty="0">
                <a:solidFill>
                  <a:srgbClr val="585858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1C13779-A107-4C2F-8947-BA916D17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7" y="2541952"/>
            <a:ext cx="6538105" cy="33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506D-B473-47D6-A2B9-8FA23544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2. Simulation set-up</a:t>
            </a:r>
            <a:br>
              <a:rPr lang="da-DK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a-DK" dirty="0"/>
              <a:t>CFD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922C-D6BA-4F09-A5CF-55E57D9844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/>
          <a:lstStyle/>
          <a:p>
            <a:r>
              <a:rPr lang="en-US" dirty="0"/>
              <a:t>ANSYS CFX 2019 R1</a:t>
            </a:r>
          </a:p>
          <a:p>
            <a:r>
              <a:rPr lang="en-US" dirty="0"/>
              <a:t>Convergence good, averaged result</a:t>
            </a:r>
          </a:p>
          <a:p>
            <a:r>
              <a:rPr lang="en-US" dirty="0"/>
              <a:t>Good match between CFD and test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B0E410-0967-4255-88AB-D7B4A28F2407}"/>
              </a:ext>
            </a:extLst>
          </p:cNvPr>
          <p:cNvGrpSpPr/>
          <p:nvPr/>
        </p:nvGrpSpPr>
        <p:grpSpPr>
          <a:xfrm>
            <a:off x="7577367" y="767543"/>
            <a:ext cx="3809939" cy="2174276"/>
            <a:chOff x="762060" y="2218069"/>
            <a:chExt cx="6402533" cy="36538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F5EB46-16A4-42EB-B1CD-6A96ED5D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60" y="2218069"/>
              <a:ext cx="6402533" cy="3653831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484C7F-4A8B-4AB3-9495-162FF2015EAB}"/>
                </a:ext>
              </a:extLst>
            </p:cNvPr>
            <p:cNvCxnSpPr/>
            <p:nvPr/>
          </p:nvCxnSpPr>
          <p:spPr>
            <a:xfrm>
              <a:off x="5868140" y="3143213"/>
              <a:ext cx="1100831" cy="0"/>
            </a:xfrm>
            <a:prstGeom prst="straightConnector1">
              <a:avLst/>
            </a:prstGeom>
            <a:ln w="19050">
              <a:solidFill>
                <a:srgbClr val="585858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62B3841C-04BD-4A2D-B977-A672627A8BB8}"/>
                </a:ext>
              </a:extLst>
            </p:cNvPr>
            <p:cNvSpPr txBox="1">
              <a:spLocks/>
            </p:cNvSpPr>
            <p:nvPr/>
          </p:nvSpPr>
          <p:spPr>
            <a:xfrm>
              <a:off x="5814144" y="2886105"/>
              <a:ext cx="1208824" cy="30121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18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54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0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26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620000" indent="-180000" algn="l" defTabSz="1219170" rtl="0" eaLnBrk="1" latinLnBrk="0" hangingPunct="1">
                <a:spcBef>
                  <a:spcPts val="0"/>
                </a:spcBef>
                <a:buFont typeface="Arial" pitchFamily="34" charset="0"/>
                <a:buChar char="•"/>
                <a:defRPr sz="1700" kern="1200">
                  <a:solidFill>
                    <a:srgbClr val="163753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800" dirty="0">
                  <a:solidFill>
                    <a:srgbClr val="585858"/>
                  </a:solidFill>
                </a:rPr>
                <a:t>Averaged</a:t>
              </a:r>
              <a:endParaRPr lang="en-US" sz="1400" dirty="0">
                <a:solidFill>
                  <a:srgbClr val="585858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1C13779-A107-4C2F-8947-BA916D17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491" y="3437794"/>
            <a:ext cx="4164509" cy="2102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A79E33-8A3E-4331-BFB1-1D41FA566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4" y="2587678"/>
            <a:ext cx="6168305" cy="311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3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A5A9-2D08-4942-9003-B2C6A1D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Parametrization</a:t>
            </a:r>
            <a:br>
              <a:rPr lang="da-DK" dirty="0"/>
            </a:br>
            <a:r>
              <a:rPr lang="da-DK" dirty="0" err="1"/>
              <a:t>Hydraulic</a:t>
            </a:r>
            <a:r>
              <a:rPr lang="da-DK" dirty="0"/>
              <a:t> design </a:t>
            </a:r>
            <a:r>
              <a:rPr lang="da-DK" dirty="0" err="1"/>
              <a:t>methods</a:t>
            </a:r>
            <a:endParaRPr lang="da-DK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A38926-DFBC-46AA-94AA-2FBBC76B1871}"/>
              </a:ext>
            </a:extLst>
          </p:cNvPr>
          <p:cNvSpPr/>
          <p:nvPr/>
        </p:nvSpPr>
        <p:spPr>
          <a:xfrm>
            <a:off x="485776" y="1592763"/>
            <a:ext cx="11073177" cy="2150805"/>
          </a:xfrm>
          <a:prstGeom prst="roundRect">
            <a:avLst>
              <a:gd name="adj" fmla="val 5039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659BE7-4B41-44F4-BCD1-40C190FA22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6061" y="2248522"/>
            <a:ext cx="6587877" cy="790738"/>
          </a:xfrm>
        </p:spPr>
        <p:txBody>
          <a:bodyPr/>
          <a:lstStyle/>
          <a:p>
            <a:pPr marL="0" indent="0">
              <a:buNone/>
            </a:pPr>
            <a:r>
              <a:rPr lang="da-DK" b="1" dirty="0" err="1"/>
              <a:t>Conventional</a:t>
            </a:r>
            <a:r>
              <a:rPr lang="da-DK" b="1" dirty="0"/>
              <a:t> </a:t>
            </a:r>
            <a:r>
              <a:rPr lang="da-DK" b="1" dirty="0" err="1"/>
              <a:t>hydraulic</a:t>
            </a:r>
            <a:r>
              <a:rPr lang="da-DK" b="1" dirty="0"/>
              <a:t> design </a:t>
            </a:r>
            <a:r>
              <a:rPr lang="da-DK" b="1" dirty="0" err="1"/>
              <a:t>method</a:t>
            </a:r>
            <a:endParaRPr lang="da-DK" b="1" dirty="0"/>
          </a:p>
          <a:p>
            <a:r>
              <a:rPr lang="da-DK" dirty="0"/>
              <a:t>Direct </a:t>
            </a:r>
            <a:r>
              <a:rPr lang="da-DK" dirty="0" err="1"/>
              <a:t>specification</a:t>
            </a:r>
            <a:r>
              <a:rPr lang="da-DK" dirty="0"/>
              <a:t> of blade angle distribution</a:t>
            </a:r>
          </a:p>
          <a:p>
            <a:r>
              <a:rPr lang="da-DK" dirty="0"/>
              <a:t>No </a:t>
            </a:r>
            <a:r>
              <a:rPr lang="da-DK" dirty="0" err="1"/>
              <a:t>direct</a:t>
            </a:r>
            <a:r>
              <a:rPr lang="da-DK" dirty="0"/>
              <a:t> </a:t>
            </a:r>
            <a:r>
              <a:rPr lang="da-DK" dirty="0" err="1"/>
              <a:t>specification</a:t>
            </a:r>
            <a:r>
              <a:rPr lang="da-DK" dirty="0"/>
              <a:t> of </a:t>
            </a:r>
            <a:r>
              <a:rPr lang="da-DK" dirty="0" err="1"/>
              <a:t>loading</a:t>
            </a:r>
            <a:r>
              <a:rPr lang="da-DK" dirty="0"/>
              <a:t> or performance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9FAED914-F735-4E64-85AC-EBF98756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5" b="48381"/>
          <a:stretch>
            <a:fillRect/>
          </a:stretch>
        </p:blipFill>
        <p:spPr bwMode="auto">
          <a:xfrm>
            <a:off x="5366641" y="1841199"/>
            <a:ext cx="3598672" cy="180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5C6A60-E3A2-4752-A5EA-99B01B6FCDE9}"/>
              </a:ext>
            </a:extLst>
          </p:cNvPr>
          <p:cNvSpPr/>
          <p:nvPr/>
        </p:nvSpPr>
        <p:spPr>
          <a:xfrm>
            <a:off x="485776" y="3869291"/>
            <a:ext cx="11073177" cy="2150805"/>
          </a:xfrm>
          <a:prstGeom prst="roundRect">
            <a:avLst>
              <a:gd name="adj" fmla="val 5039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30" name="Picture 6" descr="Rap1D_ESE_fitting">
            <a:extLst>
              <a:ext uri="{FF2B5EF4-FFF2-40B4-BE49-F238E27FC236}">
                <a16:creationId xmlns:a16="http://schemas.microsoft.com/office/drawing/2014/main" id="{5BF64A9A-3F5E-44D1-A19C-3CE969243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9423" r="41433" b="49842"/>
          <a:stretch/>
        </p:blipFill>
        <p:spPr bwMode="auto">
          <a:xfrm>
            <a:off x="9499392" y="1986343"/>
            <a:ext cx="1912659" cy="15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B4C1A8B-43B8-473F-BE54-4C7C3E7E460F}"/>
              </a:ext>
            </a:extLst>
          </p:cNvPr>
          <p:cNvGrpSpPr/>
          <p:nvPr/>
        </p:nvGrpSpPr>
        <p:grpSpPr>
          <a:xfrm>
            <a:off x="7040752" y="4179530"/>
            <a:ext cx="2458640" cy="1533926"/>
            <a:chOff x="7118902" y="4179530"/>
            <a:chExt cx="2458640" cy="153392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CF1BEF-A3E4-43F2-A03B-4E8F8E714247}"/>
                </a:ext>
              </a:extLst>
            </p:cNvPr>
            <p:cNvSpPr/>
            <p:nvPr/>
          </p:nvSpPr>
          <p:spPr>
            <a:xfrm>
              <a:off x="7260493" y="4179530"/>
              <a:ext cx="2129768" cy="1533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C63593E9-02F9-4751-A92A-AADB48E53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902" y="4227951"/>
              <a:ext cx="2458640" cy="14370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6" descr="Rap1D_ESE_fitting">
            <a:extLst>
              <a:ext uri="{FF2B5EF4-FFF2-40B4-BE49-F238E27FC236}">
                <a16:creationId xmlns:a16="http://schemas.microsoft.com/office/drawing/2014/main" id="{0679870A-B06D-4609-9A10-4C79FD756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9423" r="41433" b="49842"/>
          <a:stretch/>
        </p:blipFill>
        <p:spPr bwMode="auto">
          <a:xfrm>
            <a:off x="5215175" y="4179530"/>
            <a:ext cx="1912659" cy="15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41EA5368-6230-4D8C-AB5F-A079A933A7D3}"/>
              </a:ext>
            </a:extLst>
          </p:cNvPr>
          <p:cNvSpPr/>
          <p:nvPr/>
        </p:nvSpPr>
        <p:spPr>
          <a:xfrm>
            <a:off x="9008374" y="2609912"/>
            <a:ext cx="414451" cy="298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1AF51204-A3AF-4739-B749-033E54EC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t="13632" r="20728" b="18684"/>
          <a:stretch>
            <a:fillRect/>
          </a:stretch>
        </p:blipFill>
        <p:spPr bwMode="auto">
          <a:xfrm>
            <a:off x="9864380" y="4219586"/>
            <a:ext cx="1585647" cy="149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1844429F-348B-4501-8D51-895300A42FA0}"/>
              </a:ext>
            </a:extLst>
          </p:cNvPr>
          <p:cNvSpPr/>
          <p:nvPr/>
        </p:nvSpPr>
        <p:spPr>
          <a:xfrm>
            <a:off x="9401937" y="4817024"/>
            <a:ext cx="414451" cy="298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4D2F02D-2532-42C1-9A3D-E2C68C6D8C0E}"/>
              </a:ext>
            </a:extLst>
          </p:cNvPr>
          <p:cNvSpPr txBox="1">
            <a:spLocks/>
          </p:cNvSpPr>
          <p:nvPr/>
        </p:nvSpPr>
        <p:spPr>
          <a:xfrm>
            <a:off x="695083" y="4416926"/>
            <a:ext cx="4285921" cy="13981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a-DK" b="1" dirty="0"/>
              <a:t>Inverse </a:t>
            </a:r>
            <a:r>
              <a:rPr lang="da-DK" b="1" dirty="0" err="1"/>
              <a:t>hydraulic</a:t>
            </a:r>
            <a:r>
              <a:rPr lang="da-DK" b="1" dirty="0"/>
              <a:t> design </a:t>
            </a:r>
            <a:r>
              <a:rPr lang="da-DK" b="1" dirty="0" err="1"/>
              <a:t>method</a:t>
            </a:r>
            <a:endParaRPr lang="da-DK" b="1" dirty="0"/>
          </a:p>
          <a:p>
            <a:r>
              <a:rPr lang="da-DK" dirty="0" err="1"/>
              <a:t>Specification</a:t>
            </a:r>
            <a:r>
              <a:rPr lang="da-DK" dirty="0"/>
              <a:t> of performance and blade </a:t>
            </a:r>
            <a:r>
              <a:rPr lang="da-DK" dirty="0" err="1"/>
              <a:t>loading</a:t>
            </a:r>
            <a:r>
              <a:rPr lang="da-DK" dirty="0"/>
              <a:t> (</a:t>
            </a:r>
            <a:r>
              <a:rPr lang="da-DK" dirty="0" err="1"/>
              <a:t>pressure</a:t>
            </a:r>
            <a:r>
              <a:rPr lang="da-DK" dirty="0"/>
              <a:t> difference </a:t>
            </a:r>
            <a:r>
              <a:rPr lang="da-DK" dirty="0" err="1"/>
              <a:t>across</a:t>
            </a:r>
            <a:r>
              <a:rPr lang="da-DK" dirty="0"/>
              <a:t> blade)</a:t>
            </a:r>
          </a:p>
          <a:p>
            <a:r>
              <a:rPr lang="da-DK" dirty="0"/>
              <a:t>No </a:t>
            </a:r>
            <a:r>
              <a:rPr lang="da-DK" dirty="0" err="1"/>
              <a:t>direct</a:t>
            </a:r>
            <a:r>
              <a:rPr lang="da-DK" dirty="0"/>
              <a:t> </a:t>
            </a:r>
            <a:r>
              <a:rPr lang="da-DK" dirty="0" err="1"/>
              <a:t>specification</a:t>
            </a:r>
            <a:r>
              <a:rPr lang="da-DK" dirty="0"/>
              <a:t> of blade angles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E0A26-B284-4173-A3C1-B8D54AFE2C0B}"/>
              </a:ext>
            </a:extLst>
          </p:cNvPr>
          <p:cNvSpPr txBox="1"/>
          <p:nvPr/>
        </p:nvSpPr>
        <p:spPr>
          <a:xfrm rot="20828512">
            <a:off x="733250" y="3118831"/>
            <a:ext cx="10553082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a-DK" sz="4400" dirty="0">
                <a:solidFill>
                  <a:srgbClr val="FF0000"/>
                </a:solidFill>
              </a:rPr>
              <a:t>Not </a:t>
            </a:r>
            <a:r>
              <a:rPr lang="da-DK" sz="4400" dirty="0" err="1">
                <a:solidFill>
                  <a:srgbClr val="FF0000"/>
                </a:solidFill>
              </a:rPr>
              <a:t>suited</a:t>
            </a:r>
            <a:r>
              <a:rPr lang="da-DK" sz="4400" dirty="0">
                <a:solidFill>
                  <a:srgbClr val="FF0000"/>
                </a:solidFill>
              </a:rPr>
              <a:t> for </a:t>
            </a:r>
            <a:r>
              <a:rPr lang="da-DK" sz="4400" dirty="0" err="1">
                <a:solidFill>
                  <a:srgbClr val="FF0000"/>
                </a:solidFill>
              </a:rPr>
              <a:t>imitating</a:t>
            </a:r>
            <a:r>
              <a:rPr lang="da-DK" sz="4400" dirty="0">
                <a:solidFill>
                  <a:srgbClr val="FF0000"/>
                </a:solidFill>
              </a:rPr>
              <a:t> </a:t>
            </a:r>
            <a:r>
              <a:rPr lang="da-DK" sz="4400" dirty="0" err="1">
                <a:solidFill>
                  <a:srgbClr val="FF0000"/>
                </a:solidFill>
              </a:rPr>
              <a:t>production</a:t>
            </a:r>
            <a:r>
              <a:rPr lang="da-DK" sz="4400" dirty="0">
                <a:solidFill>
                  <a:srgbClr val="FF0000"/>
                </a:solidFill>
              </a:rPr>
              <a:t> variations</a:t>
            </a:r>
          </a:p>
        </p:txBody>
      </p:sp>
    </p:spTree>
    <p:extLst>
      <p:ext uri="{BB962C8B-B14F-4D97-AF65-F5344CB8AC3E}">
        <p14:creationId xmlns:p14="http://schemas.microsoft.com/office/powerpoint/2010/main" val="159581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uiExpand="1" build="p"/>
      <p:bldP spid="29" grpId="0" animBg="1"/>
      <p:bldP spid="29" grpId="1" animBg="1"/>
      <p:bldP spid="35" grpId="0" animBg="1"/>
      <p:bldP spid="39" grpId="0" animBg="1"/>
      <p:bldP spid="39" grpId="1" animBg="1"/>
      <p:bldP spid="40" grpId="0"/>
      <p:bldP spid="40" grpId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DD8355C-E1DB-4432-8E39-D46C3F6D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t="6434" r="17670" b="898"/>
          <a:stretch/>
        </p:blipFill>
        <p:spPr>
          <a:xfrm>
            <a:off x="6096002" y="2566696"/>
            <a:ext cx="4290871" cy="3568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DCC6C-4AAA-49F3-843B-3FD68C1F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Parametrization</a:t>
            </a:r>
            <a:br>
              <a:rPr lang="da-DK" dirty="0"/>
            </a:br>
            <a:r>
              <a:rPr lang="da-DK" dirty="0" err="1"/>
              <a:t>Geometric</a:t>
            </a:r>
            <a:r>
              <a:rPr lang="da-DK" dirty="0"/>
              <a:t> </a:t>
            </a:r>
            <a:r>
              <a:rPr lang="da-DK" dirty="0" err="1"/>
              <a:t>parametrization</a:t>
            </a:r>
            <a:endParaRPr lang="da-DK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CF33A49-430C-466C-86F2-189B40D8A95C}"/>
              </a:ext>
            </a:extLst>
          </p:cNvPr>
          <p:cNvSpPr txBox="1">
            <a:spLocks/>
          </p:cNvSpPr>
          <p:nvPr/>
        </p:nvSpPr>
        <p:spPr>
          <a:xfrm>
            <a:off x="360000" y="1316736"/>
            <a:ext cx="11472000" cy="47110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Periodic symmetry </a:t>
            </a:r>
            <a:r>
              <a:rPr lang="en-US" dirty="0">
                <a:sym typeface="Wingdings" panose="05000000000000000000" pitchFamily="2" charset="2"/>
              </a:rPr>
              <a:t>-&gt; </a:t>
            </a:r>
            <a:r>
              <a:rPr lang="en-US" dirty="0"/>
              <a:t>Single blade</a:t>
            </a:r>
          </a:p>
          <a:p>
            <a:r>
              <a:rPr lang="en-US" dirty="0"/>
              <a:t>8x3 control points</a:t>
            </a:r>
          </a:p>
          <a:p>
            <a:r>
              <a:rPr lang="en-US" dirty="0"/>
              <a:t>Displacement normal to the surface</a:t>
            </a:r>
          </a:p>
          <a:p>
            <a:r>
              <a:rPr lang="en-US" dirty="0"/>
              <a:t>Constant blade thickness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AC75EB-A94F-4A8A-9421-62DE7335D62B}"/>
              </a:ext>
            </a:extLst>
          </p:cNvPr>
          <p:cNvSpPr/>
          <p:nvPr/>
        </p:nvSpPr>
        <p:spPr>
          <a:xfrm>
            <a:off x="6127137" y="788906"/>
            <a:ext cx="4156397" cy="14809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Advantages: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Parameters linked to geometry changes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Easy to impose tolerances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Easy to mimic specific production variations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80FF26-2559-4F98-9BC7-9348FA18D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6" t="11018" r="21699" b="898"/>
          <a:stretch/>
        </p:blipFill>
        <p:spPr>
          <a:xfrm>
            <a:off x="6312023" y="2743200"/>
            <a:ext cx="3786626" cy="33918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B420C8-8523-48D1-8B85-37572C7AF70F}"/>
              </a:ext>
            </a:extLst>
          </p:cNvPr>
          <p:cNvCxnSpPr>
            <a:cxnSpLocks/>
          </p:cNvCxnSpPr>
          <p:nvPr/>
        </p:nvCxnSpPr>
        <p:spPr>
          <a:xfrm flipH="1">
            <a:off x="5877021" y="3583882"/>
            <a:ext cx="825853" cy="332672"/>
          </a:xfrm>
          <a:prstGeom prst="straightConnector1">
            <a:avLst/>
          </a:prstGeom>
          <a:ln w="38100">
            <a:solidFill>
              <a:srgbClr val="0E2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6443ABB-EE4C-491B-8391-1850B3A01D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8" y="3558867"/>
            <a:ext cx="4650980" cy="19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3306-A30C-420E-BE84-198A4F00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4. Perturbation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method</a:t>
            </a:r>
            <a:br>
              <a:rPr lang="da-DK" dirty="0"/>
            </a:br>
            <a:r>
              <a:rPr lang="da-DK" dirty="0" err="1"/>
              <a:t>Mesh</a:t>
            </a:r>
            <a:r>
              <a:rPr lang="da-DK" dirty="0"/>
              <a:t> </a:t>
            </a:r>
            <a:r>
              <a:rPr lang="da-DK" dirty="0" err="1"/>
              <a:t>morphing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3727F-A2CB-4109-9EF3-81EAFEF09CF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11472000" cy="471100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Green: </a:t>
            </a:r>
            <a:r>
              <a:rPr lang="en-US" dirty="0"/>
              <a:t>Specified. Displacement is specified in input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D1CC00"/>
                </a:solidFill>
              </a:rPr>
              <a:t>Yellow: </a:t>
            </a:r>
            <a:r>
              <a:rPr lang="en-US" dirty="0"/>
              <a:t>Unspecified. Soft constraint.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Red: </a:t>
            </a:r>
            <a:r>
              <a:rPr lang="en-US" dirty="0"/>
              <a:t>Fixed. No modifications to mesh.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72953-326E-4C3E-989C-318E5D9EF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8" t="10642" r="23116" b="29663"/>
          <a:stretch/>
        </p:blipFill>
        <p:spPr>
          <a:xfrm>
            <a:off x="6755026" y="767543"/>
            <a:ext cx="2864550" cy="2064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9E6B3-CAC7-4388-9194-86495DC333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3" t="11010" r="22535" b="29419"/>
          <a:stretch/>
        </p:blipFill>
        <p:spPr>
          <a:xfrm>
            <a:off x="6578954" y="3352345"/>
            <a:ext cx="3040622" cy="2155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809888-4363-46FF-87F2-2BAE7B09A2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4" t="15168" r="21882" b="23058"/>
          <a:stretch/>
        </p:blipFill>
        <p:spPr>
          <a:xfrm>
            <a:off x="2760236" y="2832388"/>
            <a:ext cx="2939042" cy="21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37959" y="403409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74</a:t>
            </a:r>
          </a:p>
        </p:txBody>
      </p:sp>
      <p:sp>
        <p:nvSpPr>
          <p:cNvPr id="6" name="Rectangle 5"/>
          <p:cNvSpPr/>
          <p:nvPr/>
        </p:nvSpPr>
        <p:spPr>
          <a:xfrm>
            <a:off x="4837957" y="2330823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7" name="Rectangle 6"/>
          <p:cNvSpPr/>
          <p:nvPr/>
        </p:nvSpPr>
        <p:spPr>
          <a:xfrm>
            <a:off x="7685747" y="403409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</a:p>
        </p:txBody>
      </p:sp>
      <p:sp>
        <p:nvSpPr>
          <p:cNvPr id="8" name="Rectangle 7"/>
          <p:cNvSpPr/>
          <p:nvPr/>
        </p:nvSpPr>
        <p:spPr>
          <a:xfrm>
            <a:off x="7685747" y="4248397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40951" y="1853823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old (founded in 1945)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82763" y="1853823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 across the world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1986" y="3781239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Thousand employees worldwide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3797" y="3781239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4721" y="5708651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1805" y="2333997"/>
            <a:ext cx="2530475" cy="17999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984195" y="384607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84195" y="2312019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193" y="4248397"/>
            <a:ext cx="2520000" cy="180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3.6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93166" y="1835019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Pump manufacturer in the world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4199" y="3762436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 units produced every year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67185" y="5689851"/>
            <a:ext cx="2519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Turnover (billion Euros) 2018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86" y="4443213"/>
            <a:ext cx="2519999" cy="16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5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FE44-AD28-42C7-9A9C-C3A9C8F9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5. OptiSLang set-up</a:t>
            </a:r>
            <a:br>
              <a:rPr lang="da-DK" dirty="0"/>
            </a:br>
            <a:r>
              <a:rPr lang="da-DK" dirty="0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CB916-DAF0-4853-97BE-060C6324CD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r="939"/>
          <a:stretch/>
        </p:blipFill>
        <p:spPr>
          <a:xfrm>
            <a:off x="5318543" y="1073150"/>
            <a:ext cx="6041292" cy="47117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63FA1E-6C7C-40B4-B8E9-6CCE2B5A2088}"/>
              </a:ext>
            </a:extLst>
          </p:cNvPr>
          <p:cNvSpPr txBox="1">
            <a:spLocks/>
          </p:cNvSpPr>
          <p:nvPr/>
        </p:nvSpPr>
        <p:spPr>
          <a:xfrm>
            <a:off x="360000" y="1316736"/>
            <a:ext cx="11472000" cy="47110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Robustness evaluation</a:t>
            </a:r>
          </a:p>
          <a:p>
            <a:r>
              <a:rPr lang="en-US" dirty="0"/>
              <a:t>24 points on blade surface</a:t>
            </a:r>
          </a:p>
          <a:p>
            <a:r>
              <a:rPr lang="en-US" dirty="0"/>
              <a:t>Advanced Latin Hypercube Sampling</a:t>
            </a:r>
          </a:p>
          <a:p>
            <a:r>
              <a:rPr lang="en-US" dirty="0"/>
              <a:t>100 samples (&gt;2k)</a:t>
            </a:r>
          </a:p>
          <a:p>
            <a:r>
              <a:rPr lang="en-US" dirty="0"/>
              <a:t>Responses</a:t>
            </a:r>
          </a:p>
          <a:p>
            <a:pPr lvl="1"/>
            <a:r>
              <a:rPr lang="en-US" dirty="0"/>
              <a:t>Head</a:t>
            </a:r>
          </a:p>
          <a:p>
            <a:pPr lvl="1"/>
            <a:r>
              <a:rPr lang="en-US" dirty="0"/>
              <a:t>Power consumption</a:t>
            </a:r>
          </a:p>
          <a:p>
            <a:pPr lvl="1"/>
            <a:r>
              <a:rPr lang="en-US" dirty="0"/>
              <a:t>Efficiency</a:t>
            </a:r>
          </a:p>
          <a:p>
            <a:pPr lvl="1"/>
            <a:r>
              <a:rPr lang="en-US" dirty="0"/>
              <a:t>Minimum pressure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AAE9D-93F3-4031-B560-1F2CBC28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3" y="4075715"/>
            <a:ext cx="3954812" cy="16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4B6B-6362-4E35-9EB5-167543169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5. OptiSLang</a:t>
            </a:r>
            <a:br>
              <a:rPr lang="da-DK" dirty="0"/>
            </a:br>
            <a:r>
              <a:rPr lang="da-DK" dirty="0" err="1"/>
              <a:t>Solver</a:t>
            </a:r>
            <a:r>
              <a:rPr lang="da-DK" dirty="0"/>
              <a:t> </a:t>
            </a:r>
            <a:r>
              <a:rPr lang="da-DK" dirty="0" err="1"/>
              <a:t>call</a:t>
            </a:r>
            <a:endParaRPr lang="da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F8D55-1883-48DF-A78B-FE74935C20B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4702" y="2334950"/>
            <a:ext cx="5975349" cy="3610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91310-B060-42AC-BB2C-38C89941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377" y="430993"/>
            <a:ext cx="4410075" cy="16287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4462C4-6520-4182-B7AC-CB5C3970EEA4}"/>
              </a:ext>
            </a:extLst>
          </p:cNvPr>
          <p:cNvSpPr/>
          <p:nvPr/>
        </p:nvSpPr>
        <p:spPr>
          <a:xfrm>
            <a:off x="5442195" y="1067582"/>
            <a:ext cx="653805" cy="406400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>
              <a:noFill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36F21-E524-45AC-B058-27D599DB2484}"/>
              </a:ext>
            </a:extLst>
          </p:cNvPr>
          <p:cNvSpPr/>
          <p:nvPr/>
        </p:nvSpPr>
        <p:spPr>
          <a:xfrm>
            <a:off x="504702" y="2340810"/>
            <a:ext cx="5975349" cy="3604957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>
              <a:noFill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135C2-A1BD-40CF-8494-338AFB6242EA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3492377" y="1473982"/>
            <a:ext cx="2276721" cy="8609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62EF6FB-A504-4C4F-B095-DDE549C0B374}"/>
              </a:ext>
            </a:extLst>
          </p:cNvPr>
          <p:cNvSpPr txBox="1">
            <a:spLocks/>
          </p:cNvSpPr>
          <p:nvPr/>
        </p:nvSpPr>
        <p:spPr>
          <a:xfrm>
            <a:off x="360001" y="1316736"/>
            <a:ext cx="2448514" cy="5942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Text-based solver (bash)</a:t>
            </a:r>
          </a:p>
          <a:p>
            <a:r>
              <a:rPr lang="en-US" dirty="0"/>
              <a:t>Python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9F69F74-7023-49C4-A59E-647D0CD5C294}"/>
              </a:ext>
            </a:extLst>
          </p:cNvPr>
          <p:cNvSpPr/>
          <p:nvPr/>
        </p:nvSpPr>
        <p:spPr>
          <a:xfrm>
            <a:off x="7757613" y="2713182"/>
            <a:ext cx="1516232" cy="963259"/>
          </a:xfrm>
          <a:prstGeom prst="roundRect">
            <a:avLst>
              <a:gd name="adj" fmla="val 61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 err="1"/>
              <a:t>Perturb</a:t>
            </a:r>
            <a:r>
              <a:rPr lang="da-DK" sz="2000" dirty="0"/>
              <a:t> </a:t>
            </a:r>
            <a:r>
              <a:rPr lang="da-DK" sz="2000" dirty="0" err="1"/>
              <a:t>geometry</a:t>
            </a:r>
            <a:endParaRPr lang="da-DK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90E3AC-84EC-4553-8660-BF66F135ECC2}"/>
              </a:ext>
            </a:extLst>
          </p:cNvPr>
          <p:cNvSpPr/>
          <p:nvPr/>
        </p:nvSpPr>
        <p:spPr>
          <a:xfrm>
            <a:off x="9821316" y="2713182"/>
            <a:ext cx="1516232" cy="963259"/>
          </a:xfrm>
          <a:prstGeom prst="roundRect">
            <a:avLst>
              <a:gd name="adj" fmla="val 61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Perform CFD</a:t>
            </a:r>
            <a:endParaRPr lang="da-DK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528D8EA-8D23-4CCC-BDC3-71B66D51C72A}"/>
              </a:ext>
            </a:extLst>
          </p:cNvPr>
          <p:cNvSpPr/>
          <p:nvPr/>
        </p:nvSpPr>
        <p:spPr>
          <a:xfrm>
            <a:off x="8789464" y="3930904"/>
            <a:ext cx="1516232" cy="963259"/>
          </a:xfrm>
          <a:prstGeom prst="roundRect">
            <a:avLst>
              <a:gd name="adj" fmla="val 61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OptiSLang/</a:t>
            </a:r>
            <a:r>
              <a:rPr lang="da-DK" sz="2000" dirty="0" err="1"/>
              <a:t>DoE</a:t>
            </a:r>
            <a:endParaRPr lang="da-DK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4D844E9-C9C8-484C-915E-721642F519A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9273845" y="3194812"/>
            <a:ext cx="547471" cy="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2567636-F877-4D8E-95DC-C274E1C91A1A}"/>
              </a:ext>
            </a:extLst>
          </p:cNvPr>
          <p:cNvCxnSpPr>
            <a:cxnSpLocks/>
            <a:stCxn id="42" idx="2"/>
            <a:endCxn id="43" idx="3"/>
          </p:cNvCxnSpPr>
          <p:nvPr/>
        </p:nvCxnSpPr>
        <p:spPr>
          <a:xfrm rot="5400000">
            <a:off x="10074518" y="3907619"/>
            <a:ext cx="736093" cy="273736"/>
          </a:xfrm>
          <a:prstGeom prst="bentConnector2">
            <a:avLst/>
          </a:prstGeom>
          <a:ln w="317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8C883B1-F3DF-4878-AA1A-FF1CDFE57295}"/>
              </a:ext>
            </a:extLst>
          </p:cNvPr>
          <p:cNvCxnSpPr>
            <a:cxnSpLocks/>
            <a:stCxn id="43" idx="1"/>
            <a:endCxn id="41" idx="2"/>
          </p:cNvCxnSpPr>
          <p:nvPr/>
        </p:nvCxnSpPr>
        <p:spPr>
          <a:xfrm rot="10800000">
            <a:off x="8515730" y="3676442"/>
            <a:ext cx="273735" cy="736093"/>
          </a:xfrm>
          <a:prstGeom prst="bentConnector2">
            <a:avLst/>
          </a:prstGeom>
          <a:ln w="317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78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1BAE-B277-4057-B325-451B6B43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 dirty="0"/>
            </a:br>
            <a:r>
              <a:rPr lang="da-DK" dirty="0"/>
              <a:t>Key </a:t>
            </a:r>
            <a:r>
              <a:rPr lang="da-DK" dirty="0" err="1"/>
              <a:t>statistics</a:t>
            </a:r>
            <a:endParaRPr lang="da-D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81C7E2-A906-4248-87E5-FF2FC3037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39027"/>
              </p:ext>
            </p:extLst>
          </p:nvPr>
        </p:nvGraphicFramePr>
        <p:xfrm>
          <a:off x="1176349" y="2234877"/>
          <a:ext cx="4839403" cy="10888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73371">
                  <a:extLst>
                    <a:ext uri="{9D8B030D-6E8A-4147-A177-3AD203B41FA5}">
                      <a16:colId xmlns:a16="http://schemas.microsoft.com/office/drawing/2014/main" val="4190294373"/>
                    </a:ext>
                  </a:extLst>
                </a:gridCol>
                <a:gridCol w="1743124">
                  <a:extLst>
                    <a:ext uri="{9D8B030D-6E8A-4147-A177-3AD203B41FA5}">
                      <a16:colId xmlns:a16="http://schemas.microsoft.com/office/drawing/2014/main" val="1234849192"/>
                    </a:ext>
                  </a:extLst>
                </a:gridCol>
                <a:gridCol w="1922908">
                  <a:extLst>
                    <a:ext uri="{9D8B030D-6E8A-4147-A177-3AD203B41FA5}">
                      <a16:colId xmlns:a16="http://schemas.microsoft.com/office/drawing/2014/main" val="1768942350"/>
                    </a:ext>
                  </a:extLst>
                </a:gridCol>
              </a:tblGrid>
              <a:tr h="272216">
                <a:tc rowSpan="4">
                  <a:txBody>
                    <a:bodyPr/>
                    <a:lstStyle/>
                    <a:p>
                      <a:pPr algn="l"/>
                      <a:r>
                        <a:rPr lang="da-DK" sz="1400" dirty="0"/>
                        <a:t>Samples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Initial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dirty="0"/>
                        <a:t>100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638034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 err="1"/>
                        <a:t>Failed</a:t>
                      </a:r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05400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Removed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8559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 err="1"/>
                        <a:t>Remaining</a:t>
                      </a:r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14579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CEBD49D-C83C-410D-88C7-035CA3F5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5" y="535854"/>
            <a:ext cx="4459061" cy="561379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F763CBB-6059-4DA6-8C7D-1A59CEDD1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253186"/>
              </p:ext>
            </p:extLst>
          </p:nvPr>
        </p:nvGraphicFramePr>
        <p:xfrm>
          <a:off x="1176348" y="3721281"/>
          <a:ext cx="4839403" cy="10888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73371">
                  <a:extLst>
                    <a:ext uri="{9D8B030D-6E8A-4147-A177-3AD203B41FA5}">
                      <a16:colId xmlns:a16="http://schemas.microsoft.com/office/drawing/2014/main" val="4190294373"/>
                    </a:ext>
                  </a:extLst>
                </a:gridCol>
                <a:gridCol w="1743124">
                  <a:extLst>
                    <a:ext uri="{9D8B030D-6E8A-4147-A177-3AD203B41FA5}">
                      <a16:colId xmlns:a16="http://schemas.microsoft.com/office/drawing/2014/main" val="1234849192"/>
                    </a:ext>
                  </a:extLst>
                </a:gridCol>
                <a:gridCol w="1922908">
                  <a:extLst>
                    <a:ext uri="{9D8B030D-6E8A-4147-A177-3AD203B41FA5}">
                      <a16:colId xmlns:a16="http://schemas.microsoft.com/office/drawing/2014/main" val="1768942350"/>
                    </a:ext>
                  </a:extLst>
                </a:gridCol>
              </a:tblGrid>
              <a:tr h="272216">
                <a:tc rowSpan="4">
                  <a:txBody>
                    <a:bodyPr/>
                    <a:lstStyle/>
                    <a:p>
                      <a:r>
                        <a:rPr lang="da-DK" sz="1400" dirty="0"/>
                        <a:t>CoP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Head</a:t>
                      </a:r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22916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Power </a:t>
                      </a:r>
                      <a:r>
                        <a:rPr lang="da-DK" sz="1400" dirty="0" err="1"/>
                        <a:t>consumption</a:t>
                      </a:r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4559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 err="1"/>
                        <a:t>Efficiency</a:t>
                      </a:r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445684"/>
                  </a:ext>
                </a:extLst>
              </a:tr>
              <a:tr h="272216">
                <a:tc vMerge="1"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Minimum </a:t>
                      </a:r>
                      <a:r>
                        <a:rPr lang="da-DK" sz="1400" dirty="0" err="1"/>
                        <a:t>pressure</a:t>
                      </a:r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1400" dirty="0"/>
                    </a:p>
                  </a:txBody>
                  <a:tcPr marL="54443" marR="54443" marT="27222" marB="27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701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82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4B6B-6362-4E35-9EB5-1675431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814685"/>
          </a:xfrm>
        </p:spPr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 dirty="0"/>
            </a:br>
            <a:r>
              <a:rPr lang="da-DK" dirty="0" err="1"/>
              <a:t>Visualization</a:t>
            </a:r>
            <a:r>
              <a:rPr lang="da-DK" dirty="0"/>
              <a:t> of the </a:t>
            </a:r>
            <a:r>
              <a:rPr lang="da-DK" dirty="0" err="1"/>
              <a:t>sensitivity</a:t>
            </a:r>
            <a:endParaRPr lang="da-DK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01B643-C946-4817-AF61-A6E15627A8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6" y="1511300"/>
            <a:ext cx="4821283" cy="4335227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710EB6BD-2B1A-4A73-9D8F-A695423990D9}"/>
              </a:ext>
            </a:extLst>
          </p:cNvPr>
          <p:cNvSpPr/>
          <p:nvPr/>
        </p:nvSpPr>
        <p:spPr>
          <a:xfrm>
            <a:off x="6093336" y="3319306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C4854E-9595-470D-91EF-CF4E930FD31A}"/>
              </a:ext>
            </a:extLst>
          </p:cNvPr>
          <p:cNvSpPr txBox="1"/>
          <p:nvPr/>
        </p:nvSpPr>
        <p:spPr>
          <a:xfrm>
            <a:off x="7632058" y="978939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DF491A-B023-4561-9D5C-8F3095990C36}"/>
              </a:ext>
            </a:extLst>
          </p:cNvPr>
          <p:cNvSpPr txBox="1"/>
          <p:nvPr/>
        </p:nvSpPr>
        <p:spPr>
          <a:xfrm>
            <a:off x="7632060" y="2330561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E46A62-A3A6-43A2-8A0D-67F4CEAA127C}"/>
              </a:ext>
            </a:extLst>
          </p:cNvPr>
          <p:cNvSpPr txBox="1"/>
          <p:nvPr/>
        </p:nvSpPr>
        <p:spPr>
          <a:xfrm>
            <a:off x="7632057" y="5004621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C9073F-5A79-41C1-BCCA-28ABFC094B06}"/>
              </a:ext>
            </a:extLst>
          </p:cNvPr>
          <p:cNvSpPr txBox="1"/>
          <p:nvPr/>
        </p:nvSpPr>
        <p:spPr>
          <a:xfrm>
            <a:off x="7632059" y="3741564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P</a:t>
            </a:r>
            <a:r>
              <a:rPr lang="da-DK" baseline="-25000" dirty="0" err="1"/>
              <a:t>min</a:t>
            </a:r>
            <a:endParaRPr lang="da-DK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1423C7-C3A4-477D-92D1-93ED225736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t="27649" r="11267" b="38032"/>
          <a:stretch/>
        </p:blipFill>
        <p:spPr>
          <a:xfrm>
            <a:off x="8461916" y="5474105"/>
            <a:ext cx="2579073" cy="8421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97FA69-CA1B-42A7-9BD6-6DB49D0F92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t="27798" r="11976" b="40155"/>
          <a:stretch/>
        </p:blipFill>
        <p:spPr>
          <a:xfrm>
            <a:off x="8461917" y="4211048"/>
            <a:ext cx="2579073" cy="7857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71C0C55-49C8-4295-B938-CC31DD9934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4" t="28350" r="11655" b="40732"/>
          <a:stretch/>
        </p:blipFill>
        <p:spPr>
          <a:xfrm>
            <a:off x="8505967" y="1479277"/>
            <a:ext cx="2535023" cy="75509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FA5527E-8915-4889-A5C6-A70B9EBE3F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9" t="27211" r="12016" b="39317"/>
          <a:stretch/>
        </p:blipFill>
        <p:spPr>
          <a:xfrm>
            <a:off x="8492285" y="2728300"/>
            <a:ext cx="2548705" cy="8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/>
      <p:bldP spid="37" grpId="0"/>
      <p:bldP spid="38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7F5F3-6BFE-480F-A051-52C793095DD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a-DK" dirty="0" err="1"/>
              <a:t>Prediction</a:t>
            </a:r>
            <a:r>
              <a:rPr lang="da-DK" dirty="0"/>
              <a:t> of tolerance </a:t>
            </a:r>
            <a:r>
              <a:rPr lang="da-DK" dirty="0" err="1"/>
              <a:t>impact</a:t>
            </a:r>
            <a:endParaRPr lang="da-D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DC048C-75AA-451C-A9B0-D56942D9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25" y="315087"/>
            <a:ext cx="11471275" cy="814387"/>
          </a:xfrm>
        </p:spPr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 dirty="0"/>
            </a:br>
            <a:r>
              <a:rPr lang="da-DK" dirty="0" err="1"/>
              <a:t>Adjusted</a:t>
            </a:r>
            <a:r>
              <a:rPr lang="da-DK" dirty="0"/>
              <a:t> tolerance zones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31A27C1-AFAC-45E7-8AD2-B07D092A91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977276"/>
              </p:ext>
            </p:extLst>
          </p:nvPr>
        </p:nvGraphicFramePr>
        <p:xfrm>
          <a:off x="0" y="2262967"/>
          <a:ext cx="7067372" cy="3906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0CA1F0B-6723-4CBA-921D-592B24686D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241905"/>
              </p:ext>
            </p:extLst>
          </p:nvPr>
        </p:nvGraphicFramePr>
        <p:xfrm>
          <a:off x="6845681" y="2252210"/>
          <a:ext cx="5235158" cy="3962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E469AC-C36C-42B1-8349-DF4C4E4D2FE3}"/>
              </a:ext>
            </a:extLst>
          </p:cNvPr>
          <p:cNvCxnSpPr/>
          <p:nvPr/>
        </p:nvCxnSpPr>
        <p:spPr>
          <a:xfrm>
            <a:off x="8961120" y="1721224"/>
            <a:ext cx="1710466" cy="989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3F4748-17EE-4178-B6D6-F5DE71C76AF7}"/>
              </a:ext>
            </a:extLst>
          </p:cNvPr>
          <p:cNvSpPr txBox="1">
            <a:spLocks/>
          </p:cNvSpPr>
          <p:nvPr/>
        </p:nvSpPr>
        <p:spPr>
          <a:xfrm>
            <a:off x="7800706" y="1514307"/>
            <a:ext cx="2026405" cy="206917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8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4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0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6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620000" indent="-180000" algn="l" defTabSz="121917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rgbClr val="163753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dirty="0"/>
              <a:t>Peak difference: 80 W</a:t>
            </a:r>
          </a:p>
        </p:txBody>
      </p:sp>
    </p:spTree>
    <p:extLst>
      <p:ext uri="{BB962C8B-B14F-4D97-AF65-F5344CB8AC3E}">
        <p14:creationId xmlns:p14="http://schemas.microsoft.com/office/powerpoint/2010/main" val="132001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Graphic spid="6" grpId="0" uiExpand="1">
        <p:bldSub>
          <a:bldChart bld="series"/>
        </p:bldSub>
      </p:bldGraphic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195A-FDE2-487F-959F-A4E1D5AF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42094"/>
            <a:ext cx="11472000" cy="814685"/>
          </a:xfrm>
        </p:spPr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 dirty="0"/>
            </a:br>
            <a:r>
              <a:rPr lang="da-DK" dirty="0" err="1"/>
              <a:t>Visualization</a:t>
            </a:r>
            <a:r>
              <a:rPr lang="da-DK" dirty="0"/>
              <a:t> of the </a:t>
            </a:r>
            <a:r>
              <a:rPr lang="da-DK" dirty="0" err="1"/>
              <a:t>sensitivity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94A3-F60E-46F1-8525-252DC1E7B5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316736"/>
            <a:ext cx="6744691" cy="4711002"/>
          </a:xfrm>
        </p:spPr>
        <p:txBody>
          <a:bodyPr/>
          <a:lstStyle/>
          <a:p>
            <a:r>
              <a:rPr lang="en-US" dirty="0"/>
              <a:t>The sensitivity for each output is extracted and normalized with the highest value for that output.</a:t>
            </a:r>
          </a:p>
          <a:p>
            <a:r>
              <a:rPr lang="en-US" dirty="0"/>
              <a:t>The normalized sensitivity data for all four outputs is added, with a maximum allowable value of one.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D93AC-52D3-4B87-9290-BE2A3425911E}"/>
              </a:ext>
            </a:extLst>
          </p:cNvPr>
          <p:cNvSpPr txBox="1"/>
          <p:nvPr/>
        </p:nvSpPr>
        <p:spPr>
          <a:xfrm>
            <a:off x="1799319" y="2806228"/>
            <a:ext cx="2369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Head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064A7-0280-40B0-AB06-0AF7CE347444}"/>
              </a:ext>
            </a:extLst>
          </p:cNvPr>
          <p:cNvSpPr txBox="1"/>
          <p:nvPr/>
        </p:nvSpPr>
        <p:spPr>
          <a:xfrm>
            <a:off x="1799320" y="3566238"/>
            <a:ext cx="2369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P2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6ACAA-239B-45B3-BD44-9D15356C422E}"/>
              </a:ext>
            </a:extLst>
          </p:cNvPr>
          <p:cNvSpPr txBox="1"/>
          <p:nvPr/>
        </p:nvSpPr>
        <p:spPr>
          <a:xfrm>
            <a:off x="1832820" y="5086258"/>
            <a:ext cx="2369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Eta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0A9C5-2CFB-40CD-9BCA-F3D2A5F61CE3}"/>
              </a:ext>
            </a:extLst>
          </p:cNvPr>
          <p:cNvSpPr txBox="1"/>
          <p:nvPr/>
        </p:nvSpPr>
        <p:spPr>
          <a:xfrm>
            <a:off x="1799320" y="4303773"/>
            <a:ext cx="2369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err="1"/>
              <a:t>P</a:t>
            </a:r>
            <a:r>
              <a:rPr lang="da-DK" sz="1600" baseline="-25000" dirty="0" err="1"/>
              <a:t>min</a:t>
            </a:r>
            <a:endParaRPr lang="da-DK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05D8AE-A73C-4F0F-837B-94FD8BB6B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t="27649" r="11267" b="38032"/>
          <a:stretch/>
        </p:blipFill>
        <p:spPr>
          <a:xfrm>
            <a:off x="2214046" y="5286638"/>
            <a:ext cx="1607527" cy="524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1ACFD2-0791-4CBD-A329-44E05C5E7F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t="27798" r="11976" b="40155"/>
          <a:stretch/>
        </p:blipFill>
        <p:spPr>
          <a:xfrm>
            <a:off x="2214048" y="4577196"/>
            <a:ext cx="1607530" cy="489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5EEFFD-BA93-4A05-95FF-896F253A9C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4" t="28350" r="11655" b="40732"/>
          <a:stretch/>
        </p:blipFill>
        <p:spPr>
          <a:xfrm>
            <a:off x="2258097" y="3068239"/>
            <a:ext cx="1580073" cy="47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9B71CC-1A7E-4B6C-95D2-25A8F3912D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9" t="27211" r="12016" b="39317"/>
          <a:stretch/>
        </p:blipFill>
        <p:spPr>
          <a:xfrm>
            <a:off x="2244415" y="3779383"/>
            <a:ext cx="1588599" cy="5116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0FF992-97CC-4B24-9FEF-183875D869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28472" r="11674" b="38710"/>
          <a:stretch/>
        </p:blipFill>
        <p:spPr>
          <a:xfrm>
            <a:off x="6183886" y="3419370"/>
            <a:ext cx="5293719" cy="1678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25BADB-118F-4A88-A5D6-9BEF6E1336BC}"/>
              </a:ext>
            </a:extLst>
          </p:cNvPr>
          <p:cNvSpPr txBox="1"/>
          <p:nvPr/>
        </p:nvSpPr>
        <p:spPr>
          <a:xfrm>
            <a:off x="7101625" y="2851151"/>
            <a:ext cx="380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>
                <a:solidFill>
                  <a:schemeClr val="accent1"/>
                </a:solidFill>
              </a:rPr>
              <a:t>Combined</a:t>
            </a:r>
            <a:r>
              <a:rPr lang="da-DK" dirty="0">
                <a:solidFill>
                  <a:schemeClr val="accent1"/>
                </a:solidFill>
              </a:rPr>
              <a:t> </a:t>
            </a:r>
            <a:r>
              <a:rPr lang="da-DK" dirty="0" err="1">
                <a:solidFill>
                  <a:schemeClr val="accent1"/>
                </a:solidFill>
              </a:rPr>
              <a:t>sensitivity</a:t>
            </a:r>
            <a:endParaRPr lang="da-DK" dirty="0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F011D6-6431-419B-B3A1-A60ED6697B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0528" y="2811953"/>
            <a:ext cx="3230868" cy="290514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335550B-E552-401B-89A3-EE1459BE6289}"/>
              </a:ext>
            </a:extLst>
          </p:cNvPr>
          <p:cNvSpPr/>
          <p:nvPr/>
        </p:nvSpPr>
        <p:spPr>
          <a:xfrm>
            <a:off x="588344" y="4010109"/>
            <a:ext cx="535387" cy="3862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925DE-B96B-445A-ABDF-5A1A152DD2D5}"/>
              </a:ext>
            </a:extLst>
          </p:cNvPr>
          <p:cNvSpPr/>
          <p:nvPr/>
        </p:nvSpPr>
        <p:spPr>
          <a:xfrm>
            <a:off x="4643988" y="4010109"/>
            <a:ext cx="535387" cy="3862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ECD1DA-BFC3-4FE8-84D8-A229C41BA045}"/>
              </a:ext>
            </a:extLst>
          </p:cNvPr>
          <p:cNvSpPr/>
          <p:nvPr/>
        </p:nvSpPr>
        <p:spPr>
          <a:xfrm>
            <a:off x="7063599" y="3708088"/>
            <a:ext cx="955357" cy="1173785"/>
          </a:xfrm>
          <a:custGeom>
            <a:avLst/>
            <a:gdLst>
              <a:gd name="connsiteX0" fmla="*/ 0 w 679508"/>
              <a:gd name="connsiteY0" fmla="*/ 0 h 897622"/>
              <a:gd name="connsiteX1" fmla="*/ 109057 w 679508"/>
              <a:gd name="connsiteY1" fmla="*/ 343949 h 897622"/>
              <a:gd name="connsiteX2" fmla="*/ 444617 w 679508"/>
              <a:gd name="connsiteY2" fmla="*/ 721453 h 897622"/>
              <a:gd name="connsiteX3" fmla="*/ 679508 w 679508"/>
              <a:gd name="connsiteY3" fmla="*/ 897622 h 89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508" h="897622">
                <a:moveTo>
                  <a:pt x="0" y="0"/>
                </a:moveTo>
                <a:cubicBezTo>
                  <a:pt x="17477" y="111853"/>
                  <a:pt x="34954" y="223707"/>
                  <a:pt x="109057" y="343949"/>
                </a:cubicBezTo>
                <a:cubicBezTo>
                  <a:pt x="183160" y="464191"/>
                  <a:pt x="349542" y="629174"/>
                  <a:pt x="444617" y="721453"/>
                </a:cubicBezTo>
                <a:cubicBezTo>
                  <a:pt x="539692" y="813732"/>
                  <a:pt x="609600" y="855677"/>
                  <a:pt x="679508" y="897622"/>
                </a:cubicBezTo>
              </a:path>
            </a:pathLst>
          </a:custGeom>
          <a:noFill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E3CF682-D58E-459E-9D1F-FCB88CCEB594}"/>
              </a:ext>
            </a:extLst>
          </p:cNvPr>
          <p:cNvSpPr/>
          <p:nvPr/>
        </p:nvSpPr>
        <p:spPr>
          <a:xfrm>
            <a:off x="10188485" y="3881035"/>
            <a:ext cx="169974" cy="1000838"/>
          </a:xfrm>
          <a:custGeom>
            <a:avLst/>
            <a:gdLst>
              <a:gd name="connsiteX0" fmla="*/ 0 w 58723"/>
              <a:gd name="connsiteY0" fmla="*/ 0 h 788565"/>
              <a:gd name="connsiteX1" fmla="*/ 16778 w 58723"/>
              <a:gd name="connsiteY1" fmla="*/ 343949 h 788565"/>
              <a:gd name="connsiteX2" fmla="*/ 58723 w 58723"/>
              <a:gd name="connsiteY2" fmla="*/ 788565 h 7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23" h="788565">
                <a:moveTo>
                  <a:pt x="0" y="0"/>
                </a:moveTo>
                <a:cubicBezTo>
                  <a:pt x="3495" y="106261"/>
                  <a:pt x="6991" y="212522"/>
                  <a:pt x="16778" y="343949"/>
                </a:cubicBezTo>
                <a:cubicBezTo>
                  <a:pt x="26565" y="475377"/>
                  <a:pt x="42644" y="631971"/>
                  <a:pt x="58723" y="788565"/>
                </a:cubicBezTo>
              </a:path>
            </a:pathLst>
          </a:custGeom>
          <a:noFill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3" name="Titel 4">
            <a:extLst>
              <a:ext uri="{FF2B5EF4-FFF2-40B4-BE49-F238E27FC236}">
                <a16:creationId xmlns:a16="http://schemas.microsoft.com/office/drawing/2014/main" id="{B9456DAA-0C93-4D34-811C-74DAB30B6C08}"/>
              </a:ext>
            </a:extLst>
          </p:cNvPr>
          <p:cNvSpPr txBox="1">
            <a:spLocks/>
          </p:cNvSpPr>
          <p:nvPr/>
        </p:nvSpPr>
        <p:spPr>
          <a:xfrm>
            <a:off x="8751709" y="3548062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1"/>
                </a:solidFill>
              </a:rPr>
              <a:t>+/- 0.5 mm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4" name="Titel 4">
            <a:extLst>
              <a:ext uri="{FF2B5EF4-FFF2-40B4-BE49-F238E27FC236}">
                <a16:creationId xmlns:a16="http://schemas.microsoft.com/office/drawing/2014/main" id="{17D93B22-FF9A-4BF6-9871-F5C342B632C5}"/>
              </a:ext>
            </a:extLst>
          </p:cNvPr>
          <p:cNvSpPr txBox="1">
            <a:spLocks/>
          </p:cNvSpPr>
          <p:nvPr/>
        </p:nvSpPr>
        <p:spPr>
          <a:xfrm>
            <a:off x="7134549" y="3418350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1"/>
                </a:solidFill>
              </a:rPr>
              <a:t>+/- 0.1 mm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5" name="Titel 4">
            <a:extLst>
              <a:ext uri="{FF2B5EF4-FFF2-40B4-BE49-F238E27FC236}">
                <a16:creationId xmlns:a16="http://schemas.microsoft.com/office/drawing/2014/main" id="{DEE23C9D-D214-4CA4-AC04-2A17A646346E}"/>
              </a:ext>
            </a:extLst>
          </p:cNvPr>
          <p:cNvSpPr txBox="1">
            <a:spLocks/>
          </p:cNvSpPr>
          <p:nvPr/>
        </p:nvSpPr>
        <p:spPr>
          <a:xfrm>
            <a:off x="10448992" y="3659596"/>
            <a:ext cx="1143000" cy="2343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1"/>
                </a:solidFill>
              </a:rPr>
              <a:t>+/- 0.1 mm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9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19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DC048C-75AA-451C-A9B0-D56942D9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60363"/>
            <a:ext cx="11471275" cy="814387"/>
          </a:xfrm>
        </p:spPr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Results</a:t>
            </a:r>
            <a:br>
              <a:rPr lang="da-DK" dirty="0"/>
            </a:br>
            <a:r>
              <a:rPr lang="da-DK" dirty="0" err="1"/>
              <a:t>Adjusted</a:t>
            </a:r>
            <a:r>
              <a:rPr lang="da-DK" dirty="0"/>
              <a:t> tolerance zones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0B2B7-052A-4455-8823-2473D504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49" y="1878666"/>
            <a:ext cx="5313953" cy="3087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DD6D0F-98F9-4E15-B51E-A32455E6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23" y="1878666"/>
            <a:ext cx="4840228" cy="31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79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1108401" y="2040090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Sensitive regions identified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946976" y="2040089"/>
            <a:ext cx="706755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Tighten tolerances in important regions</a:t>
            </a:r>
            <a:endParaRPr lang="en-US" sz="3200" dirty="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3DF17728-BA64-4F19-BD49-784135FD87AE}"/>
              </a:ext>
            </a:extLst>
          </p:cNvPr>
          <p:cNvSpPr txBox="1">
            <a:spLocks/>
          </p:cNvSpPr>
          <p:nvPr/>
        </p:nvSpPr>
        <p:spPr>
          <a:xfrm>
            <a:off x="594049" y="3699670"/>
            <a:ext cx="5452437" cy="4687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>
                    <a:alpha val="44000"/>
                  </a:schemeClr>
                </a:solidFill>
              </a:rPr>
              <a:t> </a:t>
            </a:r>
            <a:endParaRPr lang="en-US" sz="44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6D085641-28DB-426D-BCEF-0F3B2404F8AB}"/>
              </a:ext>
            </a:extLst>
          </p:cNvPr>
          <p:cNvSpPr txBox="1">
            <a:spLocks/>
          </p:cNvSpPr>
          <p:nvPr/>
        </p:nvSpPr>
        <p:spPr>
          <a:xfrm>
            <a:off x="4946975" y="2456742"/>
            <a:ext cx="763491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Loosen tolerances in less important regions</a:t>
            </a:r>
            <a:endParaRPr lang="en-US" sz="3200" dirty="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1EC298D5-92B3-44C9-9582-D7DA55E0AB32}"/>
              </a:ext>
            </a:extLst>
          </p:cNvPr>
          <p:cNvSpPr txBox="1">
            <a:spLocks/>
          </p:cNvSpPr>
          <p:nvPr/>
        </p:nvSpPr>
        <p:spPr>
          <a:xfrm>
            <a:off x="4946973" y="2873395"/>
            <a:ext cx="75342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Reduce complexity and/or increase performance</a:t>
            </a:r>
            <a:endParaRPr lang="en-US" sz="3200" dirty="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A1383BD3-FD69-4EB8-A2B2-23861F073875}"/>
              </a:ext>
            </a:extLst>
          </p:cNvPr>
          <p:cNvSpPr txBox="1">
            <a:spLocks/>
          </p:cNvSpPr>
          <p:nvPr/>
        </p:nvSpPr>
        <p:spPr>
          <a:xfrm>
            <a:off x="1698173" y="5227536"/>
            <a:ext cx="317260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New methodology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87E211B-7E63-41B6-B674-517DA1E59E37}"/>
              </a:ext>
            </a:extLst>
          </p:cNvPr>
          <p:cNvSpPr txBox="1">
            <a:spLocks/>
          </p:cNvSpPr>
          <p:nvPr/>
        </p:nvSpPr>
        <p:spPr>
          <a:xfrm>
            <a:off x="4946976" y="5227535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Applicable to any geometry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EAEE162-0192-4A93-BFEA-06F5890B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675497"/>
          </a:xfrm>
        </p:spPr>
        <p:txBody>
          <a:bodyPr>
            <a:normAutofit fontScale="90000"/>
          </a:bodyPr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7.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Conclusion</a:t>
            </a:r>
            <a:br>
              <a:rPr lang="da-DK" dirty="0"/>
            </a:br>
            <a:endParaRPr lang="da-DK" dirty="0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5C39EDFF-69C8-4B96-811A-B6E8A6526738}"/>
              </a:ext>
            </a:extLst>
          </p:cNvPr>
          <p:cNvSpPr txBox="1">
            <a:spLocks/>
          </p:cNvSpPr>
          <p:nvPr/>
        </p:nvSpPr>
        <p:spPr>
          <a:xfrm>
            <a:off x="4946972" y="3887835"/>
            <a:ext cx="75342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Optimize tolerances and avoid over-engineering</a:t>
            </a:r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98A0BCBD-B9D3-4A97-BE8C-FF361C3FD387}"/>
              </a:ext>
            </a:extLst>
          </p:cNvPr>
          <p:cNvSpPr txBox="1">
            <a:spLocks/>
          </p:cNvSpPr>
          <p:nvPr/>
        </p:nvSpPr>
        <p:spPr>
          <a:xfrm>
            <a:off x="289251" y="3887835"/>
            <a:ext cx="4581526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Estimated performance variations</a:t>
            </a:r>
          </a:p>
        </p:txBody>
      </p:sp>
      <p:sp>
        <p:nvSpPr>
          <p:cNvPr id="18" name="Titel 4">
            <a:extLst>
              <a:ext uri="{FF2B5EF4-FFF2-40B4-BE49-F238E27FC236}">
                <a16:creationId xmlns:a16="http://schemas.microsoft.com/office/drawing/2014/main" id="{D84E3816-5F2F-4782-AE81-62DFBC03384E}"/>
              </a:ext>
            </a:extLst>
          </p:cNvPr>
          <p:cNvSpPr txBox="1">
            <a:spLocks/>
          </p:cNvSpPr>
          <p:nvPr/>
        </p:nvSpPr>
        <p:spPr>
          <a:xfrm>
            <a:off x="4946971" y="4309963"/>
            <a:ext cx="75342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Estimate required safety margins in design phase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499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1108401" y="1437323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Sensitive regions identified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946976" y="1437322"/>
            <a:ext cx="564408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Tighten tolerances in important regions</a:t>
            </a:r>
            <a:endParaRPr lang="en-US" sz="3200" dirty="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3DF17728-BA64-4F19-BD49-784135FD87AE}"/>
              </a:ext>
            </a:extLst>
          </p:cNvPr>
          <p:cNvSpPr txBox="1">
            <a:spLocks/>
          </p:cNvSpPr>
          <p:nvPr/>
        </p:nvSpPr>
        <p:spPr>
          <a:xfrm>
            <a:off x="594049" y="2529341"/>
            <a:ext cx="5452437" cy="4687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>
                    <a:alpha val="44000"/>
                  </a:schemeClr>
                </a:solidFill>
              </a:rPr>
              <a:t> </a:t>
            </a:r>
            <a:endParaRPr lang="en-US" sz="44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6D085641-28DB-426D-BCEF-0F3B2404F8AB}"/>
              </a:ext>
            </a:extLst>
          </p:cNvPr>
          <p:cNvSpPr txBox="1">
            <a:spLocks/>
          </p:cNvSpPr>
          <p:nvPr/>
        </p:nvSpPr>
        <p:spPr>
          <a:xfrm>
            <a:off x="4946976" y="1853975"/>
            <a:ext cx="6212256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Loosen tolerances in less important regions</a:t>
            </a:r>
            <a:endParaRPr lang="en-US" sz="3200" dirty="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1EC298D5-92B3-44C9-9582-D7DA55E0AB32}"/>
              </a:ext>
            </a:extLst>
          </p:cNvPr>
          <p:cNvSpPr txBox="1">
            <a:spLocks/>
          </p:cNvSpPr>
          <p:nvPr/>
        </p:nvSpPr>
        <p:spPr>
          <a:xfrm>
            <a:off x="4946974" y="2270628"/>
            <a:ext cx="657624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Reduce complexity and/or increase performance</a:t>
            </a:r>
            <a:endParaRPr lang="en-US" sz="3200" dirty="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A1383BD3-FD69-4EB8-A2B2-23861F073875}"/>
              </a:ext>
            </a:extLst>
          </p:cNvPr>
          <p:cNvSpPr txBox="1">
            <a:spLocks/>
          </p:cNvSpPr>
          <p:nvPr/>
        </p:nvSpPr>
        <p:spPr>
          <a:xfrm>
            <a:off x="1698173" y="3592124"/>
            <a:ext cx="317260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New methodology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87E211B-7E63-41B6-B674-517DA1E59E37}"/>
              </a:ext>
            </a:extLst>
          </p:cNvPr>
          <p:cNvSpPr txBox="1">
            <a:spLocks/>
          </p:cNvSpPr>
          <p:nvPr/>
        </p:nvSpPr>
        <p:spPr>
          <a:xfrm>
            <a:off x="4946977" y="3592123"/>
            <a:ext cx="419702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Applicable to any geometry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EAEE162-0192-4A93-BFEA-06F5890B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201"/>
            <a:ext cx="11472000" cy="675497"/>
          </a:xfrm>
        </p:spPr>
        <p:txBody>
          <a:bodyPr>
            <a:normAutofit fontScale="90000"/>
          </a:bodyPr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7.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Conclusion</a:t>
            </a:r>
            <a:br>
              <a:rPr lang="da-DK" dirty="0"/>
            </a:br>
            <a:endParaRPr lang="da-DK" dirty="0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5C39EDFF-69C8-4B96-811A-B6E8A6526738}"/>
              </a:ext>
            </a:extLst>
          </p:cNvPr>
          <p:cNvSpPr txBox="1">
            <a:spLocks/>
          </p:cNvSpPr>
          <p:nvPr/>
        </p:nvSpPr>
        <p:spPr>
          <a:xfrm>
            <a:off x="4946973" y="2717506"/>
            <a:ext cx="6576244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Optimize tolerances and avoid over-engineering</a:t>
            </a:r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98A0BCBD-B9D3-4A97-BE8C-FF361C3FD387}"/>
              </a:ext>
            </a:extLst>
          </p:cNvPr>
          <p:cNvSpPr txBox="1">
            <a:spLocks/>
          </p:cNvSpPr>
          <p:nvPr/>
        </p:nvSpPr>
        <p:spPr>
          <a:xfrm>
            <a:off x="289251" y="2717506"/>
            <a:ext cx="4581526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Estimated performance variations</a:t>
            </a:r>
          </a:p>
        </p:txBody>
      </p:sp>
      <p:sp>
        <p:nvSpPr>
          <p:cNvPr id="18" name="Titel 4">
            <a:extLst>
              <a:ext uri="{FF2B5EF4-FFF2-40B4-BE49-F238E27FC236}">
                <a16:creationId xmlns:a16="http://schemas.microsoft.com/office/drawing/2014/main" id="{D84E3816-5F2F-4782-AE81-62DFBC03384E}"/>
              </a:ext>
            </a:extLst>
          </p:cNvPr>
          <p:cNvSpPr txBox="1">
            <a:spLocks/>
          </p:cNvSpPr>
          <p:nvPr/>
        </p:nvSpPr>
        <p:spPr>
          <a:xfrm>
            <a:off x="4946971" y="3139634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Estimate required safety margins in design phase</a:t>
            </a:r>
            <a:endParaRPr lang="en-US" sz="3200" dirty="0"/>
          </a:p>
        </p:txBody>
      </p:sp>
      <p:sp>
        <p:nvSpPr>
          <p:cNvPr id="19" name="Titel 4">
            <a:extLst>
              <a:ext uri="{FF2B5EF4-FFF2-40B4-BE49-F238E27FC236}">
                <a16:creationId xmlns:a16="http://schemas.microsoft.com/office/drawing/2014/main" id="{55918CCB-8A7D-4F50-ACF5-C22E22C3F4E4}"/>
              </a:ext>
            </a:extLst>
          </p:cNvPr>
          <p:cNvSpPr txBox="1">
            <a:spLocks/>
          </p:cNvSpPr>
          <p:nvPr/>
        </p:nvSpPr>
        <p:spPr>
          <a:xfrm>
            <a:off x="1698172" y="5159213"/>
            <a:ext cx="3172603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Next steps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20" name="Titel 4">
            <a:extLst>
              <a:ext uri="{FF2B5EF4-FFF2-40B4-BE49-F238E27FC236}">
                <a16:creationId xmlns:a16="http://schemas.microsoft.com/office/drawing/2014/main" id="{0B60FC3A-34B2-4E1E-A156-AD5C1D19689A}"/>
              </a:ext>
            </a:extLst>
          </p:cNvPr>
          <p:cNvSpPr txBox="1">
            <a:spLocks/>
          </p:cNvSpPr>
          <p:nvPr/>
        </p:nvSpPr>
        <p:spPr>
          <a:xfrm>
            <a:off x="4946976" y="5159212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Test on more geometries</a:t>
            </a:r>
          </a:p>
        </p:txBody>
      </p:sp>
      <p:sp>
        <p:nvSpPr>
          <p:cNvPr id="21" name="Titel 4">
            <a:extLst>
              <a:ext uri="{FF2B5EF4-FFF2-40B4-BE49-F238E27FC236}">
                <a16:creationId xmlns:a16="http://schemas.microsoft.com/office/drawing/2014/main" id="{2C66394D-B843-4F96-97A7-92A37BB5BFAD}"/>
              </a:ext>
            </a:extLst>
          </p:cNvPr>
          <p:cNvSpPr txBox="1">
            <a:spLocks/>
          </p:cNvSpPr>
          <p:nvPr/>
        </p:nvSpPr>
        <p:spPr>
          <a:xfrm>
            <a:off x="4946971" y="5512990"/>
            <a:ext cx="6696077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Include in design procedures</a:t>
            </a:r>
          </a:p>
        </p:txBody>
      </p:sp>
    </p:spTree>
    <p:extLst>
      <p:ext uri="{BB962C8B-B14F-4D97-AF65-F5344CB8AC3E}">
        <p14:creationId xmlns:p14="http://schemas.microsoft.com/office/powerpoint/2010/main" val="117352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B2B1-7A3D-47B4-B4CF-7DA43257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5EB8B-61D5-44E1-9303-934F8A9FF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028" name="Picture 4" descr="https://paperpull.com/wp-content/uploads/2018/10/thats-all-folks-wallpaper.jpg">
            <a:extLst>
              <a:ext uri="{FF2B5EF4-FFF2-40B4-BE49-F238E27FC236}">
                <a16:creationId xmlns:a16="http://schemas.microsoft.com/office/drawing/2014/main" id="{C9B32763-A2D8-4F37-9F2D-795A0CF2B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9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1" descr="GrA3544p_w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177" y="4802562"/>
            <a:ext cx="2123804" cy="156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3" descr="fire_stati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9" y="4299232"/>
            <a:ext cx="1302087" cy="172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8" descr="GrA3549p_la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83" y="983923"/>
            <a:ext cx="1378568" cy="198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2" descr="booster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30" y="3478111"/>
            <a:ext cx="1123509" cy="1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0" descr="804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732" y="3302195"/>
            <a:ext cx="741145" cy="150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6" descr="gra345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87" y="4960909"/>
            <a:ext cx="1113628" cy="94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3" descr="SP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7807">
            <a:off x="1352766" y="2006377"/>
            <a:ext cx="151487" cy="177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7" descr="gra809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57" y="5017756"/>
            <a:ext cx="822505" cy="109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9" descr="gr52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56" y="1043443"/>
            <a:ext cx="757915" cy="218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89" descr="gra913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796" y="2276884"/>
            <a:ext cx="1139883" cy="9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2" descr="Gr7561p_w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59" y="2408799"/>
            <a:ext cx="655191" cy="202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04" y="2324163"/>
            <a:ext cx="1023240" cy="122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9" descr="booster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09" y="1110288"/>
            <a:ext cx="970771" cy="54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9" descr="GrA9203p_d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05" y="1876424"/>
            <a:ext cx="833439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7" y="983923"/>
            <a:ext cx="937328" cy="1035357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29" b="57030"/>
          <a:stretch/>
        </p:blipFill>
        <p:spPr>
          <a:xfrm>
            <a:off x="3912874" y="942262"/>
            <a:ext cx="886533" cy="1031839"/>
          </a:xfrm>
          <a:prstGeom prst="rect">
            <a:avLst/>
          </a:prstGeom>
          <a:effectLst/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545" y="2453930"/>
            <a:ext cx="784836" cy="21901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20" y="1025531"/>
            <a:ext cx="950976" cy="1341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443" y="3086586"/>
            <a:ext cx="1358197" cy="1767293"/>
          </a:xfrm>
          <a:prstGeom prst="rect">
            <a:avLst/>
          </a:prstGeom>
        </p:spPr>
      </p:pic>
      <p:pic>
        <p:nvPicPr>
          <p:cNvPr id="31" name="Picture 23" descr="GrA2469p_d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41" y="1091510"/>
            <a:ext cx="962617" cy="60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0" descr="gra829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46" y="3490500"/>
            <a:ext cx="873220" cy="131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6" descr="novalobe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76" y="3574168"/>
            <a:ext cx="1090211" cy="77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62" descr="gra920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376" y="4960910"/>
            <a:ext cx="1587464" cy="11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1" descr="Controller_CU352"/>
          <p:cNvPicPr>
            <a:picLocks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417" y="1178915"/>
            <a:ext cx="914064" cy="9499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223365" y="175465"/>
            <a:ext cx="11856952" cy="46384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spcBef>
                <a:spcPct val="2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1pPr>
            <a:lvl2pPr marL="742950" indent="-285750" defTabSz="449263" eaLnBrk="0" hangingPunct="0">
              <a:spcBef>
                <a:spcPct val="2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2pPr>
            <a:lvl3pPr marL="1143000" indent="-228600" defTabSz="449263" eaLnBrk="0" hangingPunct="0">
              <a:spcBef>
                <a:spcPct val="2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3pPr>
            <a:lvl4pPr marL="1600200" indent="-228600" defTabSz="449263" eaLnBrk="0" hangingPunct="0">
              <a:spcBef>
                <a:spcPct val="2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Grundfos TheSans" panose="020B050304030206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da-DK" sz="2400" b="1">
                <a:solidFill>
                  <a:srgbClr val="FFFFFF"/>
                </a:solidFill>
                <a:latin typeface="Calibri" panose="020F0502020204030204" pitchFamily="34" charset="0"/>
              </a:rPr>
              <a:t>GRUNDFOS PRODUCT RANGE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3994" y="3976236"/>
            <a:ext cx="480581" cy="2137509"/>
          </a:xfrm>
          <a:prstGeom prst="rect">
            <a:avLst/>
          </a:prstGeom>
        </p:spPr>
      </p:pic>
      <p:pic>
        <p:nvPicPr>
          <p:cNvPr id="10" name="Picture 53" descr="GrA4353p_d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963" y="4531271"/>
            <a:ext cx="2238077" cy="167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68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30AF44C7-6423-4D63-B6DB-6B24103DA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r="5303"/>
          <a:stretch>
            <a:fillRect/>
          </a:stretch>
        </p:blipFill>
        <p:spPr>
          <a:xfrm>
            <a:off x="7082589" y="0"/>
            <a:ext cx="5109411" cy="685615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D7C6049-699E-4363-9850-B660BD5A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Contents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155C85-4C04-45F9-B81A-5EBE46E3D25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a-DK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Simulation set-up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Parametrization</a:t>
            </a:r>
            <a:endParaRPr lang="da-DK" dirty="0"/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Perturbation </a:t>
            </a:r>
            <a:r>
              <a:rPr lang="da-DK" dirty="0" err="1"/>
              <a:t>method</a:t>
            </a:r>
            <a:endParaRPr lang="da-DK" dirty="0"/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OptiSLang set-up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Results</a:t>
            </a:r>
            <a:endParaRPr lang="da-DK" dirty="0"/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Conclusion</a:t>
            </a:r>
            <a:endParaRPr lang="da-DK" dirty="0"/>
          </a:p>
          <a:p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5666B-0344-4BD6-B06B-FDAC90F36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1934000" cy="3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8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Right 24">
            <a:extLst>
              <a:ext uri="{FF2B5EF4-FFF2-40B4-BE49-F238E27FC236}">
                <a16:creationId xmlns:a16="http://schemas.microsoft.com/office/drawing/2014/main" id="{DC3F479C-3B3A-45F3-AF5F-461F3B118E5D}"/>
              </a:ext>
            </a:extLst>
          </p:cNvPr>
          <p:cNvSpPr/>
          <p:nvPr/>
        </p:nvSpPr>
        <p:spPr>
          <a:xfrm>
            <a:off x="3660608" y="1917897"/>
            <a:ext cx="888692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AC6DF-7EDD-4C02-9A5A-B16DA0C1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1. Motivation</a:t>
            </a:r>
            <a:br>
              <a:rPr lang="da-DK" dirty="0"/>
            </a:br>
            <a:r>
              <a:rPr lang="da-DK" dirty="0"/>
              <a:t>Development </a:t>
            </a:r>
            <a:r>
              <a:rPr lang="da-DK" dirty="0" err="1"/>
              <a:t>process</a:t>
            </a:r>
            <a:endParaRPr lang="da-DK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B64DFF-B932-4351-910A-CAEC59319633}"/>
              </a:ext>
            </a:extLst>
          </p:cNvPr>
          <p:cNvSpPr/>
          <p:nvPr/>
        </p:nvSpPr>
        <p:spPr>
          <a:xfrm>
            <a:off x="571501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750FE02-12C2-4370-9897-D8F8FF9EA9EE}"/>
              </a:ext>
            </a:extLst>
          </p:cNvPr>
          <p:cNvSpPr/>
          <p:nvPr/>
        </p:nvSpPr>
        <p:spPr>
          <a:xfrm>
            <a:off x="4543425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42193C-FBD6-4335-B9CA-4C48548756DA}"/>
              </a:ext>
            </a:extLst>
          </p:cNvPr>
          <p:cNvSpPr txBox="1"/>
          <p:nvPr/>
        </p:nvSpPr>
        <p:spPr>
          <a:xfrm>
            <a:off x="4543425" y="1505361"/>
            <a:ext cx="310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>
                <a:solidFill>
                  <a:srgbClr val="163753"/>
                </a:solidFill>
              </a:rPr>
              <a:t>Tolerance specialist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8431EE6-1DB1-48D6-B0B5-9B226A3437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4315250" cy="361635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4B73684F-ABA7-4F73-8977-837485E4A572}"/>
              </a:ext>
            </a:extLst>
          </p:cNvPr>
          <p:cNvSpPr/>
          <p:nvPr/>
        </p:nvSpPr>
        <p:spPr>
          <a:xfrm rot="10800000">
            <a:off x="3676651" y="4317943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598B3ED-BBD8-4D48-8EA2-438CE443DBD3}"/>
              </a:ext>
            </a:extLst>
          </p:cNvPr>
          <p:cNvSpPr/>
          <p:nvPr/>
        </p:nvSpPr>
        <p:spPr>
          <a:xfrm rot="16200000">
            <a:off x="4524152" y="184300"/>
            <a:ext cx="183211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C16DD-1273-4975-A74A-80229ADB73D7}"/>
              </a:ext>
            </a:extLst>
          </p:cNvPr>
          <p:cNvSpPr txBox="1"/>
          <p:nvPr/>
        </p:nvSpPr>
        <p:spPr>
          <a:xfrm>
            <a:off x="735985" y="1517787"/>
            <a:ext cx="277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 err="1">
                <a:solidFill>
                  <a:srgbClr val="163753"/>
                </a:solidFill>
              </a:rPr>
              <a:t>Hydraulic</a:t>
            </a:r>
            <a:r>
              <a:rPr lang="da-DK" sz="2000" dirty="0">
                <a:solidFill>
                  <a:srgbClr val="163753"/>
                </a:solidFill>
              </a:rPr>
              <a:t> designer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64CEF3-217E-4E63-AD78-0E7B8074F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82" y="3868882"/>
            <a:ext cx="1260704" cy="10836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033281-CB4A-47C5-979B-C876AF3927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20" b="904"/>
          <a:stretch/>
        </p:blipFill>
        <p:spPr>
          <a:xfrm rot="10800000">
            <a:off x="1979394" y="2178414"/>
            <a:ext cx="1532772" cy="14966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FE5247-816F-4EEB-BFB1-E5F7C0D5CF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78" t="23074" r="33344" b="5268"/>
          <a:stretch/>
        </p:blipFill>
        <p:spPr>
          <a:xfrm>
            <a:off x="718412" y="2796372"/>
            <a:ext cx="1336085" cy="23982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BC52D-40C4-4228-A944-AF71CF7077EE}"/>
              </a:ext>
            </a:extLst>
          </p:cNvPr>
          <p:cNvSpPr txBox="1"/>
          <p:nvPr/>
        </p:nvSpPr>
        <p:spPr>
          <a:xfrm>
            <a:off x="5410199" y="1914525"/>
            <a:ext cx="25530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893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2" grpId="0" animBg="1"/>
      <p:bldP spid="24" grpId="0"/>
      <p:bldP spid="37" grpId="0" animBg="1"/>
      <p:bldP spid="39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B46816-242C-4A06-ACEE-A2441AD6B55E}"/>
              </a:ext>
            </a:extLst>
          </p:cNvPr>
          <p:cNvSpPr/>
          <p:nvPr/>
        </p:nvSpPr>
        <p:spPr>
          <a:xfrm>
            <a:off x="4543425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81355-5187-42C8-B260-09EC77582112}"/>
              </a:ext>
            </a:extLst>
          </p:cNvPr>
          <p:cNvSpPr txBox="1"/>
          <p:nvPr/>
        </p:nvSpPr>
        <p:spPr>
          <a:xfrm>
            <a:off x="4543425" y="1505361"/>
            <a:ext cx="310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 err="1">
                <a:solidFill>
                  <a:srgbClr val="163753"/>
                </a:solidFill>
              </a:rPr>
              <a:t>Tooling</a:t>
            </a:r>
            <a:r>
              <a:rPr lang="da-DK" sz="2000" dirty="0">
                <a:solidFill>
                  <a:srgbClr val="163753"/>
                </a:solidFill>
              </a:rPr>
              <a:t> specialist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8E1E481-EDAF-40CF-A0BD-FA15F1E7C172}"/>
              </a:ext>
            </a:extLst>
          </p:cNvPr>
          <p:cNvSpPr/>
          <p:nvPr/>
        </p:nvSpPr>
        <p:spPr>
          <a:xfrm rot="16200000">
            <a:off x="4524152" y="6223150"/>
            <a:ext cx="183211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C4477A-1372-40B3-B8C0-A017070423CA}"/>
              </a:ext>
            </a:extLst>
          </p:cNvPr>
          <p:cNvSpPr/>
          <p:nvPr/>
        </p:nvSpPr>
        <p:spPr>
          <a:xfrm rot="5400000">
            <a:off x="5818995" y="6223151"/>
            <a:ext cx="183211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" name="D8bLUuynyfNO4LP3dAzLSsGYIqVzs1Rja5AL13EaG4A">
            <a:hlinkClick r:id="" action="ppaction://media"/>
            <a:extLst>
              <a:ext uri="{FF2B5EF4-FFF2-40B4-BE49-F238E27FC236}">
                <a16:creationId xmlns:a16="http://schemas.microsoft.com/office/drawing/2014/main" id="{FED759AF-CC55-4696-B8CF-B95E552B9A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0356" y="2812216"/>
            <a:ext cx="2711287" cy="16792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286610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3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35D6DC-2A7C-4B86-ADB2-523554AC0354}"/>
              </a:ext>
            </a:extLst>
          </p:cNvPr>
          <p:cNvSpPr/>
          <p:nvPr/>
        </p:nvSpPr>
        <p:spPr>
          <a:xfrm>
            <a:off x="8515349" y="1413012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C3F479C-3B3A-45F3-AF5F-461F3B118E5D}"/>
              </a:ext>
            </a:extLst>
          </p:cNvPr>
          <p:cNvSpPr/>
          <p:nvPr/>
        </p:nvSpPr>
        <p:spPr>
          <a:xfrm>
            <a:off x="3698568" y="1917897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AC6DF-7EDD-4C02-9A5A-B16DA0C1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1. Motivation</a:t>
            </a:r>
            <a:br>
              <a:rPr lang="da-DK" dirty="0"/>
            </a:br>
            <a:r>
              <a:rPr lang="da-DK" dirty="0"/>
              <a:t>Development </a:t>
            </a:r>
            <a:r>
              <a:rPr lang="da-DK" dirty="0" err="1"/>
              <a:t>process</a:t>
            </a:r>
            <a:endParaRPr lang="da-DK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B64DFF-B932-4351-910A-CAEC59319633}"/>
              </a:ext>
            </a:extLst>
          </p:cNvPr>
          <p:cNvSpPr/>
          <p:nvPr/>
        </p:nvSpPr>
        <p:spPr>
          <a:xfrm>
            <a:off x="571501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750FE02-12C2-4370-9897-D8F8FF9EA9EE}"/>
              </a:ext>
            </a:extLst>
          </p:cNvPr>
          <p:cNvSpPr/>
          <p:nvPr/>
        </p:nvSpPr>
        <p:spPr>
          <a:xfrm>
            <a:off x="4543425" y="1413011"/>
            <a:ext cx="3105150" cy="4193576"/>
          </a:xfrm>
          <a:prstGeom prst="roundRect">
            <a:avLst>
              <a:gd name="adj" fmla="val 50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42193C-FBD6-4335-B9CA-4C48548756DA}"/>
              </a:ext>
            </a:extLst>
          </p:cNvPr>
          <p:cNvSpPr txBox="1"/>
          <p:nvPr/>
        </p:nvSpPr>
        <p:spPr>
          <a:xfrm>
            <a:off x="4543425" y="1505361"/>
            <a:ext cx="310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>
                <a:solidFill>
                  <a:srgbClr val="163753"/>
                </a:solidFill>
              </a:rPr>
              <a:t>Tolerance specialist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238F583-995B-4B20-803B-BB75B85B9F30}"/>
              </a:ext>
            </a:extLst>
          </p:cNvPr>
          <p:cNvSpPr/>
          <p:nvPr/>
        </p:nvSpPr>
        <p:spPr>
          <a:xfrm>
            <a:off x="7648575" y="3116346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0B0E72D-45F6-43B0-8072-5FA1C6116A8A}"/>
              </a:ext>
            </a:extLst>
          </p:cNvPr>
          <p:cNvSpPr/>
          <p:nvPr/>
        </p:nvSpPr>
        <p:spPr>
          <a:xfrm>
            <a:off x="11620499" y="3116346"/>
            <a:ext cx="113066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9BB6DF8-9166-44DF-8C87-D29C48F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-3490" r="11087" b="-4318"/>
          <a:stretch/>
        </p:blipFill>
        <p:spPr>
          <a:xfrm rot="337708">
            <a:off x="8829422" y="2445200"/>
            <a:ext cx="2629830" cy="22765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431EE6-1DB1-48D6-B0B5-9B226A343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6390622"/>
            <a:ext cx="14315250" cy="361635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4B73684F-ABA7-4F73-8977-837485E4A572}"/>
              </a:ext>
            </a:extLst>
          </p:cNvPr>
          <p:cNvSpPr/>
          <p:nvPr/>
        </p:nvSpPr>
        <p:spPr>
          <a:xfrm rot="10800000">
            <a:off x="3676651" y="4317943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145DE10-D144-46AC-8C1A-BBE41B12E032}"/>
              </a:ext>
            </a:extLst>
          </p:cNvPr>
          <p:cNvSpPr/>
          <p:nvPr/>
        </p:nvSpPr>
        <p:spPr>
          <a:xfrm rot="16200000">
            <a:off x="4524152" y="184300"/>
            <a:ext cx="183211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73707E7-2E67-4977-9064-37CE3727D021}"/>
              </a:ext>
            </a:extLst>
          </p:cNvPr>
          <p:cNvSpPr/>
          <p:nvPr/>
        </p:nvSpPr>
        <p:spPr>
          <a:xfrm rot="5400000">
            <a:off x="5818995" y="184301"/>
            <a:ext cx="1832113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97A974-F4EA-4C76-A640-D57A0F4C1072}"/>
              </a:ext>
            </a:extLst>
          </p:cNvPr>
          <p:cNvSpPr txBox="1"/>
          <p:nvPr/>
        </p:nvSpPr>
        <p:spPr>
          <a:xfrm>
            <a:off x="735985" y="1517787"/>
            <a:ext cx="277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 err="1">
                <a:solidFill>
                  <a:srgbClr val="163753"/>
                </a:solidFill>
              </a:rPr>
              <a:t>Hydraulic</a:t>
            </a:r>
            <a:r>
              <a:rPr lang="da-DK" sz="2000" dirty="0">
                <a:solidFill>
                  <a:srgbClr val="163753"/>
                </a:solidFill>
              </a:rPr>
              <a:t> designer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D44F23-2AC3-471C-8879-055F7C9AF2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82" y="3868882"/>
            <a:ext cx="1260704" cy="10836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56DC26-B518-4158-A8FA-1354564626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20" b="904"/>
          <a:stretch/>
        </p:blipFill>
        <p:spPr>
          <a:xfrm rot="10800000">
            <a:off x="1979394" y="2178414"/>
            <a:ext cx="1532772" cy="14966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DF55BC-E3C9-4E1E-9CEF-96FE96D12E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78" t="23074" r="33344" b="5268"/>
          <a:stretch/>
        </p:blipFill>
        <p:spPr>
          <a:xfrm>
            <a:off x="718412" y="2796372"/>
            <a:ext cx="1336085" cy="23982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43BED5E-88C4-4A27-99B0-555223EDA7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169" r="29708"/>
          <a:stretch/>
        </p:blipFill>
        <p:spPr>
          <a:xfrm>
            <a:off x="4813373" y="2926760"/>
            <a:ext cx="2622634" cy="15810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A3BB06-E21E-4A5B-A679-14ED8254088B}"/>
              </a:ext>
            </a:extLst>
          </p:cNvPr>
          <p:cNvSpPr txBox="1"/>
          <p:nvPr/>
        </p:nvSpPr>
        <p:spPr>
          <a:xfrm>
            <a:off x="8515349" y="1499187"/>
            <a:ext cx="3105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 err="1">
                <a:solidFill>
                  <a:srgbClr val="163753"/>
                </a:solidFill>
              </a:rPr>
              <a:t>Produced</a:t>
            </a:r>
            <a:r>
              <a:rPr lang="da-DK" sz="2000" dirty="0">
                <a:solidFill>
                  <a:srgbClr val="163753"/>
                </a:solidFill>
              </a:rPr>
              <a:t> component</a:t>
            </a:r>
          </a:p>
          <a:p>
            <a:pPr algn="ctr"/>
            <a:r>
              <a:rPr lang="da-DK" sz="2000" dirty="0">
                <a:solidFill>
                  <a:srgbClr val="163753"/>
                </a:solidFill>
              </a:rPr>
              <a:t>with deviations</a:t>
            </a:r>
          </a:p>
        </p:txBody>
      </p:sp>
    </p:spTree>
    <p:extLst>
      <p:ext uri="{BB962C8B-B14F-4D97-AF65-F5344CB8AC3E}">
        <p14:creationId xmlns:p14="http://schemas.microsoft.com/office/powerpoint/2010/main" val="1343511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CFEB868F-BF2E-4A39-915C-0FA535384AFF}"/>
              </a:ext>
            </a:extLst>
          </p:cNvPr>
          <p:cNvSpPr/>
          <p:nvPr/>
        </p:nvSpPr>
        <p:spPr>
          <a:xfrm>
            <a:off x="-264749" y="3116346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765153-C24A-4875-B1FC-7FE450B06D22}"/>
              </a:ext>
            </a:extLst>
          </p:cNvPr>
          <p:cNvSpPr/>
          <p:nvPr/>
        </p:nvSpPr>
        <p:spPr>
          <a:xfrm>
            <a:off x="5735825" y="3116346"/>
            <a:ext cx="866774" cy="6253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FB77-5810-4ED2-9557-02F44D00D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025" y="6390622"/>
            <a:ext cx="12982575" cy="361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39FB88-24BE-4C8B-8CF9-B6398F35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976" y="2431105"/>
            <a:ext cx="3555503" cy="1958180"/>
          </a:xfrm>
          <a:prstGeom prst="rect">
            <a:avLst/>
          </a:prstGeom>
        </p:spPr>
      </p:pic>
      <p:pic>
        <p:nvPicPr>
          <p:cNvPr id="1026" name="Picture 2" descr="Relateret billede">
            <a:extLst>
              <a:ext uri="{FF2B5EF4-FFF2-40B4-BE49-F238E27FC236}">
                <a16:creationId xmlns:a16="http://schemas.microsoft.com/office/drawing/2014/main" id="{1EAC3305-7C6B-4980-BCA4-7836904B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286">
            <a:off x="1916028" y="1065288"/>
            <a:ext cx="2272268" cy="188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1ACEDE8-A733-4F8B-BACE-16187547C4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751033"/>
              </p:ext>
            </p:extLst>
          </p:nvPr>
        </p:nvGraphicFramePr>
        <p:xfrm>
          <a:off x="897212" y="3189603"/>
          <a:ext cx="4105303" cy="2732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9F567-818D-4565-9743-5591E117A2F4}"/>
              </a:ext>
            </a:extLst>
          </p:cNvPr>
          <p:cNvSpPr txBox="1"/>
          <p:nvPr/>
        </p:nvSpPr>
        <p:spPr>
          <a:xfrm>
            <a:off x="2034063" y="3256307"/>
            <a:ext cx="1018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solidFill>
                  <a:srgbClr val="BB2C28"/>
                </a:solidFill>
              </a:rPr>
              <a:t>Motor limit</a:t>
            </a:r>
          </a:p>
        </p:txBody>
      </p:sp>
    </p:spTree>
    <p:extLst>
      <p:ext uri="{BB962C8B-B14F-4D97-AF65-F5344CB8AC3E}">
        <p14:creationId xmlns:p14="http://schemas.microsoft.com/office/powerpoint/2010/main" val="9458243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4">
            <a:extLst>
              <a:ext uri="{FF2B5EF4-FFF2-40B4-BE49-F238E27FC236}">
                <a16:creationId xmlns:a16="http://schemas.microsoft.com/office/drawing/2014/main" id="{F5D232B4-A898-43F5-A4D6-D1C90C6D9AC4}"/>
              </a:ext>
            </a:extLst>
          </p:cNvPr>
          <p:cNvSpPr txBox="1">
            <a:spLocks/>
          </p:cNvSpPr>
          <p:nvPr/>
        </p:nvSpPr>
        <p:spPr>
          <a:xfrm>
            <a:off x="819150" y="2208042"/>
            <a:ext cx="376237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Variations are unavoidable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6476B-4940-46F0-88B9-DA8CD6ACB1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8"/>
          <a:stretch/>
        </p:blipFill>
        <p:spPr>
          <a:xfrm>
            <a:off x="10272529" y="232624"/>
            <a:ext cx="1623439" cy="580577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F2F7A92D-8232-4076-A62B-FF8BF4D4B4A6}"/>
              </a:ext>
            </a:extLst>
          </p:cNvPr>
          <p:cNvSpPr txBox="1">
            <a:spLocks/>
          </p:cNvSpPr>
          <p:nvPr/>
        </p:nvSpPr>
        <p:spPr>
          <a:xfrm>
            <a:off x="4657725" y="2208041"/>
            <a:ext cx="706755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so how do we control them?</a:t>
            </a:r>
            <a:endParaRPr lang="en-US" sz="3200" dirty="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3DF17728-BA64-4F19-BD49-784135FD87AE}"/>
              </a:ext>
            </a:extLst>
          </p:cNvPr>
          <p:cNvSpPr txBox="1">
            <a:spLocks/>
          </p:cNvSpPr>
          <p:nvPr/>
        </p:nvSpPr>
        <p:spPr>
          <a:xfrm>
            <a:off x="304798" y="3867622"/>
            <a:ext cx="5452437" cy="4687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>
                    <a:alpha val="44000"/>
                  </a:schemeClr>
                </a:solidFill>
              </a:rPr>
              <a:t> </a:t>
            </a:r>
            <a:endParaRPr lang="en-US" sz="44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6D085641-28DB-426D-BCEF-0F3B2404F8AB}"/>
              </a:ext>
            </a:extLst>
          </p:cNvPr>
          <p:cNvSpPr txBox="1">
            <a:spLocks/>
          </p:cNvSpPr>
          <p:nvPr/>
        </p:nvSpPr>
        <p:spPr>
          <a:xfrm>
            <a:off x="4657724" y="2624694"/>
            <a:ext cx="7634915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so how do we predict their impact?</a:t>
            </a:r>
            <a:endParaRPr lang="en-US" sz="3200" dirty="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1EC298D5-92B3-44C9-9582-D7DA55E0AB32}"/>
              </a:ext>
            </a:extLst>
          </p:cNvPr>
          <p:cNvSpPr txBox="1">
            <a:spLocks/>
          </p:cNvSpPr>
          <p:nvPr/>
        </p:nvSpPr>
        <p:spPr>
          <a:xfrm>
            <a:off x="4657723" y="3041347"/>
            <a:ext cx="6153152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so how can we reduce their impact?</a:t>
            </a:r>
            <a:endParaRPr lang="en-US" sz="3200" dirty="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A1383BD3-FD69-4EB8-A2B2-23861F073875}"/>
              </a:ext>
            </a:extLst>
          </p:cNvPr>
          <p:cNvSpPr txBox="1">
            <a:spLocks/>
          </p:cNvSpPr>
          <p:nvPr/>
        </p:nvSpPr>
        <p:spPr>
          <a:xfrm>
            <a:off x="2905125" y="3996767"/>
            <a:ext cx="1676400" cy="3125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bg1">
                    <a:alpha val="44000"/>
                  </a:schemeClr>
                </a:solidFill>
              </a:rPr>
              <a:t>Hypothesis</a:t>
            </a:r>
            <a:endParaRPr lang="en-US" sz="3200" dirty="0">
              <a:solidFill>
                <a:schemeClr val="bg1">
                  <a:alpha val="44000"/>
                </a:schemeClr>
              </a:solidFill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87E211B-7E63-41B6-B674-517DA1E59E37}"/>
              </a:ext>
            </a:extLst>
          </p:cNvPr>
          <p:cNvSpPr txBox="1">
            <a:spLocks/>
          </p:cNvSpPr>
          <p:nvPr/>
        </p:nvSpPr>
        <p:spPr>
          <a:xfrm>
            <a:off x="4657725" y="3996766"/>
            <a:ext cx="6696077" cy="6079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Grundfos TheSans V2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Can be done by replacing traditional tolerances with tolerance zones based on sensitivity studies.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01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Grundfos">
  <a:themeElements>
    <a:clrScheme name="Grundfos colors 01-17">
      <a:dk1>
        <a:sysClr val="windowText" lastClr="000000"/>
      </a:dk1>
      <a:lt1>
        <a:sysClr val="window" lastClr="FFFFFF"/>
      </a:lt1>
      <a:dk2>
        <a:srgbClr val="11497B"/>
      </a:dk2>
      <a:lt2>
        <a:srgbClr val="D7E0E9"/>
      </a:lt2>
      <a:accent1>
        <a:srgbClr val="163753"/>
      </a:accent1>
      <a:accent2>
        <a:srgbClr val="1977BB"/>
      </a:accent2>
      <a:accent3>
        <a:srgbClr val="4DBBEB"/>
      </a:accent3>
      <a:accent4>
        <a:srgbClr val="B3E2F7"/>
      </a:accent4>
      <a:accent5>
        <a:srgbClr val="BBBDBF"/>
      </a:accent5>
      <a:accent6>
        <a:srgbClr val="6D7275"/>
      </a:accent6>
      <a:hlink>
        <a:srgbClr val="3386C3"/>
      </a:hlink>
      <a:folHlink>
        <a:srgbClr val="3386C3"/>
      </a:folHlink>
    </a:clrScheme>
    <a:fontScheme name="Grundfos Basic V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undfos_16-9.potx" id="{0E08FFB6-0C07-4067-9BEC-07AAC428E070}" vid="{3AE98372-EFEF-4372-BAD7-D7A4DEFA0B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5D2064A196CE4BBF7F60F075AB53AF" ma:contentTypeVersion="3" ma:contentTypeDescription="Create a new document." ma:contentTypeScope="" ma:versionID="1211109631caec3e5b41edc74b6e7ebc">
  <xsd:schema xmlns:xsd="http://www.w3.org/2001/XMLSchema" xmlns:xs="http://www.w3.org/2001/XMLSchema" xmlns:p="http://schemas.microsoft.com/office/2006/metadata/properties" xmlns:ns2="8b0905ba-4ce2-4f9f-8f1b-dd33e3840841" targetNamespace="http://schemas.microsoft.com/office/2006/metadata/properties" ma:root="true" ma:fieldsID="2803bea4011c21da5ae503693a687eb7" ns2:_="">
    <xsd:import namespace="8b0905ba-4ce2-4f9f-8f1b-dd33e38408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0905ba-4ce2-4f9f-8f1b-dd33e38408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78970F-09CD-4E9E-92AE-6F3F38D33B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0905ba-4ce2-4f9f-8f1b-dd33e38408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5BE710-CC38-49F0-A283-EDD5F01C23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F60FF5-FA30-43F2-AEC0-9E386B38B3D4}">
  <ds:schemaRefs>
    <ds:schemaRef ds:uri="http://purl.org/dc/dcmitype/"/>
    <ds:schemaRef ds:uri="f054ec35-24dd-44c0-b432-ab6889ed4dc1"/>
    <ds:schemaRef ds:uri="http://purl.org/dc/elements/1.1/"/>
    <ds:schemaRef ds:uri="http://schemas.microsoft.com/office/2006/metadata/properties"/>
    <ds:schemaRef ds:uri="106f2fb8-4697-4fe2-b5b5-6da51669a8b5"/>
    <ds:schemaRef ds:uri="http://schemas.microsoft.com/office/2006/documentManagement/types"/>
    <ds:schemaRef ds:uri="http://schemas.microsoft.com/sharepoint/v3"/>
    <ds:schemaRef ds:uri="106F2FB8-4697-4FE2-B5B5-6DA51669A8B5"/>
    <ds:schemaRef ds:uri="http://purl.org/dc/terms/"/>
    <ds:schemaRef ds:uri="16ec228d-c721-4afe-a771-9c9627ccf554"/>
    <ds:schemaRef ds:uri="http://schemas.microsoft.com/office/infopath/2007/PartnerControls"/>
    <ds:schemaRef ds:uri="http://schemas.openxmlformats.org/package/2006/metadata/core-properties"/>
    <ds:schemaRef ds:uri="http://schemas.microsoft.com/sharepoint/v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Grundfos_16-9</Template>
  <TotalTime>0</TotalTime>
  <Words>807</Words>
  <Application>Microsoft Office PowerPoint</Application>
  <PresentationFormat>Widescreen</PresentationFormat>
  <Paragraphs>217</Paragraphs>
  <Slides>29</Slides>
  <Notes>8</Notes>
  <HiddenSlides>4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Grundfos</vt:lpstr>
      <vt:lpstr>PowerPoint Presentation</vt:lpstr>
      <vt:lpstr>PowerPoint Presentation</vt:lpstr>
      <vt:lpstr>PowerPoint Presentation</vt:lpstr>
      <vt:lpstr>Contents</vt:lpstr>
      <vt:lpstr>1. Motivation Development process</vt:lpstr>
      <vt:lpstr>PowerPoint Presentation</vt:lpstr>
      <vt:lpstr>1. Motivation Development process</vt:lpstr>
      <vt:lpstr>PowerPoint Presentation</vt:lpstr>
      <vt:lpstr>PowerPoint Presentation</vt:lpstr>
      <vt:lpstr>PowerPoint Presentation</vt:lpstr>
      <vt:lpstr>PowerPoint Presentation</vt:lpstr>
      <vt:lpstr>2. Simulation set-up Fluid domain</vt:lpstr>
      <vt:lpstr>2. Simulation set-up Mesh properties</vt:lpstr>
      <vt:lpstr>2. Simulation set-up CFD simulation</vt:lpstr>
      <vt:lpstr>2. Simulation set-up CFD simulation</vt:lpstr>
      <vt:lpstr>2. Simulation set-up CFD simulation</vt:lpstr>
      <vt:lpstr>3. Parametrization Hydraulic design methods</vt:lpstr>
      <vt:lpstr>3. Parametrization Geometric parametrization</vt:lpstr>
      <vt:lpstr>4. Perturbation method Mesh morphing</vt:lpstr>
      <vt:lpstr>5. OptiSLang set-up Parameters</vt:lpstr>
      <vt:lpstr>5. OptiSLang Solver call</vt:lpstr>
      <vt:lpstr>6. Results Key statistics</vt:lpstr>
      <vt:lpstr>6. Results Visualization of the sensitivity</vt:lpstr>
      <vt:lpstr>6. Results Adjusted tolerance zones</vt:lpstr>
      <vt:lpstr>6. Results Visualization of the sensitivity</vt:lpstr>
      <vt:lpstr>6. Results Adjusted tolerance zones</vt:lpstr>
      <vt:lpstr>7. Conclusion </vt:lpstr>
      <vt:lpstr>7. Conclusion </vt:lpstr>
      <vt:lpstr>PowerPoint Presentation</vt:lpstr>
    </vt:vector>
  </TitlesOfParts>
  <Company>Grundfos A/S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 Noaparast</dc:creator>
  <cp:keywords>2018 1.01</cp:keywords>
  <cp:lastModifiedBy>Gavin Lin</cp:lastModifiedBy>
  <cp:revision>9</cp:revision>
  <dcterms:created xsi:type="dcterms:W3CDTF">2019-04-17T07:44:37Z</dcterms:created>
  <dcterms:modified xsi:type="dcterms:W3CDTF">2026-02-10T09:04:54Z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0x010100D35D2064A196CE4BBF7F60F075AB53AF</vt:lpwstr>
  </property>
  <property fmtid="{D5CDD505-2E9C-101B-9397-08002B2CF9AE}" pid="3" name="AuthorIds_UIVersion_8192">
    <vt:lpwstr>25</vt:lpwstr>
  </property>
  <property fmtid="{D5CDD505-2E9C-101B-9397-08002B2CF9AE}" pid="4" name="MediaServiceImageTags">
    <vt:lpwstr/>
  </property>
</Properties>
</file>